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48" r:id="rId2"/>
    <p:sldMasterId id="2147483740" r:id="rId3"/>
  </p:sldMasterIdLst>
  <p:notesMasterIdLst>
    <p:notesMasterId r:id="rId20"/>
  </p:notesMasterIdLst>
  <p:handoutMasterIdLst>
    <p:handoutMasterId r:id="rId21"/>
  </p:handoutMasterIdLst>
  <p:sldIdLst>
    <p:sldId id="334" r:id="rId4"/>
    <p:sldId id="297" r:id="rId5"/>
    <p:sldId id="265" r:id="rId6"/>
    <p:sldId id="321" r:id="rId7"/>
    <p:sldId id="277" r:id="rId8"/>
    <p:sldId id="258" r:id="rId9"/>
    <p:sldId id="332" r:id="rId10"/>
    <p:sldId id="300" r:id="rId11"/>
    <p:sldId id="324" r:id="rId12"/>
    <p:sldId id="330" r:id="rId13"/>
    <p:sldId id="312" r:id="rId14"/>
    <p:sldId id="331" r:id="rId15"/>
    <p:sldId id="305" r:id="rId16"/>
    <p:sldId id="335" r:id="rId17"/>
    <p:sldId id="311" r:id="rId18"/>
    <p:sldId id="260" r:id="rId19"/>
  </p:sldIdLst>
  <p:sldSz cx="9144000" cy="5143500" type="screen16x9"/>
  <p:notesSz cx="7099300" cy="10234613"/>
  <p:defaultTextStyle>
    <a:defPPr rtl="0">
      <a:defRPr lang="ru-RU"/>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4B"/>
    <a:srgbClr val="059432"/>
    <a:srgbClr val="B10043"/>
    <a:srgbClr val="0066FF"/>
    <a:srgbClr val="36C746"/>
    <a:srgbClr val="42B4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7" autoAdjust="0"/>
    <p:restoredTop sz="94280" autoAdjust="0"/>
  </p:normalViewPr>
  <p:slideViewPr>
    <p:cSldViewPr snapToGrid="0">
      <p:cViewPr varScale="1">
        <p:scale>
          <a:sx n="96" d="100"/>
          <a:sy n="96" d="100"/>
        </p:scale>
        <p:origin x="546" y="72"/>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200"/>
    </p:cViewPr>
  </p:sorterViewPr>
  <p:notesViewPr>
    <p:cSldViewPr snapToGrid="0">
      <p:cViewPr varScale="1">
        <p:scale>
          <a:sx n="47" d="100"/>
          <a:sy n="47" d="100"/>
        </p:scale>
        <p:origin x="-2370"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rtl="0"/>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pPr rtl="0"/>
            <a:r>
              <a:rPr lang="en-US"/>
              <a:t>2/20/2018</a:t>
            </a:r>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pPr rtl="0"/>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pPr rtl="0"/>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rtl="0"/>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rtl="0"/>
            <a:r>
              <a:rPr lang="en-US"/>
              <a:t>2/20/2018</a:t>
            </a:r>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rtl="0"/>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rtl="0"/>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rtl="0"/>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c.com/minda-zetlin/why-is-dropbox-leaving-amazons-cloud-just-as-netflix-is-moving-in-.html?cid=sf01001&amp;sr_share=twit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ru"/>
              <a:t>This presentation is based on a white paper we wrote after we thought through a methodology for assessing the availability of edge data centers.</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a:t>1</a:t>
            </a:fld>
            <a:endParaRPr lang="en-US" dirty="0"/>
          </a:p>
        </p:txBody>
      </p:sp>
    </p:spTree>
    <p:extLst>
      <p:ext uri="{BB962C8B-B14F-4D97-AF65-F5344CB8AC3E}">
        <p14:creationId xmlns:p14="http://schemas.microsoft.com/office/powerpoint/2010/main" val="107598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So now let’s get a little deeper into this methodology we’re proposing. In reliability science, we use a tool called reliability block diagrams (RBDs) to calculate the reliability of a system. But we can also use these for calculating the availability of a system. On the left we see one block representing a single centralized Tier 3 data center. That’s easy enough to see that it represents 1.6 hours of downtime per year. But if we consider the system of data centers to include the edge data centers as well, we now have two blocks and if any one data center fails, the system is down. How do you calculate the availability of two blocks in series? We multiply the availability together. In this case, a Tier 3 data center times a Tier 1 data center results in 99.65% availability or 31 hours per year. Big difference between that and 1.6 hours/year.</a:t>
            </a:r>
          </a:p>
          <a:p>
            <a:pPr rtl="0"/>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10</a:t>
            </a:fld>
            <a:endParaRPr lang="en-US" dirty="0"/>
          </a:p>
        </p:txBody>
      </p:sp>
    </p:spTree>
    <p:extLst>
      <p:ext uri="{BB962C8B-B14F-4D97-AF65-F5344CB8AC3E}">
        <p14:creationId xmlns:p14="http://schemas.microsoft.com/office/powerpoint/2010/main" val="26101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So now that we picked a metric for measuring our data centers, we realized we needed to change the way our industry typically defines failure. Currently, we think of a failure as loss of power to any IT equipment in a data center. But we should be thinking of failure as an interruption to users because it includes loss of connectivity at localized data centers. We should be asking how many users were interrupted.</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11</a:t>
            </a:fld>
            <a:endParaRPr lang="en-US" dirty="0"/>
          </a:p>
        </p:txBody>
      </p:sp>
    </p:spTree>
    <p:extLst>
      <p:ext uri="{BB962C8B-B14F-4D97-AF65-F5344CB8AC3E}">
        <p14:creationId xmlns:p14="http://schemas.microsoft.com/office/powerpoint/2010/main" val="120920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Then we realized that not all sights are equal in terms of people. The more people at a site, the more likely the data center will be more critical. So the next part of the methodology should include people. So here we show an example of how the amount of people-hours of downtime per year is greater for Tier 1 site with 100 people per site. This example highlights how the people-hours of downtime are driven by the edge data centers because the availability for the edge data centers is so much lower.</a:t>
            </a:r>
          </a:p>
          <a:p>
            <a:pPr rtl="0"/>
            <a:endParaRPr lang="en-US" baseline="0"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12</a:t>
            </a:fld>
            <a:endParaRPr lang="en-US" dirty="0"/>
          </a:p>
        </p:txBody>
      </p:sp>
    </p:spTree>
    <p:extLst>
      <p:ext uri="{BB962C8B-B14F-4D97-AF65-F5344CB8AC3E}">
        <p14:creationId xmlns:p14="http://schemas.microsoft.com/office/powerpoint/2010/main" val="293451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Having gone through the development of these micro data center solutions, we thought it would be helpful to go through some recommendations on how to “harden” your edge data centers. We’ll review each of these categories in the next few slides.</a:t>
            </a:r>
          </a:p>
          <a:p>
            <a:pPr rtl="0"/>
            <a:endParaRPr lang="en-US" baseline="0"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13</a:t>
            </a:fld>
            <a:endParaRPr lang="en-US" dirty="0"/>
          </a:p>
        </p:txBody>
      </p:sp>
    </p:spTree>
    <p:extLst>
      <p:ext uri="{BB962C8B-B14F-4D97-AF65-F5344CB8AC3E}">
        <p14:creationId xmlns:p14="http://schemas.microsoft.com/office/powerpoint/2010/main" val="162909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This is an example of a micro data center with integrated IBM IT gear.</a:t>
            </a:r>
            <a:endParaRPr lang="en-US" dirty="0"/>
          </a:p>
        </p:txBody>
      </p:sp>
      <p:sp>
        <p:nvSpPr>
          <p:cNvPr id="4" name="Slide Number Placeholder 3"/>
          <p:cNvSpPr>
            <a:spLocks noGrp="1"/>
          </p:cNvSpPr>
          <p:nvPr>
            <p:ph type="sldNum" sz="quarter" idx="10"/>
          </p:nvPr>
        </p:nvSpPr>
        <p:spPr/>
        <p:txBody>
          <a:bodyPr rtlCol="0"/>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27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The shift to cloud-based architectures is making connectivity on the edge more critical. The equipment that remains on the edge needs to be treated with the same resiliency as traditional data centers. And finally, we recommend using a methodology like the one I proposed today to assess where to invest in improving resiliency.</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15</a:t>
            </a:fld>
            <a:endParaRPr lang="en-US" dirty="0"/>
          </a:p>
        </p:txBody>
      </p:sp>
    </p:spTree>
    <p:extLst>
      <p:ext uri="{BB962C8B-B14F-4D97-AF65-F5344CB8AC3E}">
        <p14:creationId xmlns:p14="http://schemas.microsoft.com/office/powerpoint/2010/main" val="153048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ru">
                <a:latin typeface="Arial" pitchFamily="34" charset="0"/>
                <a:cs typeface="Arial" pitchFamily="34" charset="0"/>
              </a:rPr>
              <a:t>Closing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rtlCol="0">
            <a:normAutofit/>
          </a:bodyPr>
          <a:lstStyle/>
          <a:p>
            <a:pPr rtl="0"/>
            <a:r>
              <a:rPr lang="ru"/>
              <a:t>Even some large web companies are adopting edge computing.</a:t>
            </a:r>
            <a:endParaRPr lang="en-US" dirty="0"/>
          </a:p>
          <a:p>
            <a:pPr rtl="0">
              <a:buFont typeface="Arial" pitchFamily="34" charset="0"/>
              <a:buChar char="•"/>
            </a:pPr>
            <a:r>
              <a:rPr lang="ru"/>
              <a:t> Microsoft states that a hyperscale, cloud data center strategy is not enough. Microsoft is creating what it calls Cloudlets, which are, in essence, small 1-10 server micro data centers all across their footprint.</a:t>
            </a:r>
          </a:p>
          <a:p>
            <a:pPr rtl="0">
              <a:buFont typeface="Arial" pitchFamily="34" charset="0"/>
              <a:buChar char="•"/>
            </a:pPr>
            <a:r>
              <a:rPr lang="ru"/>
              <a:t> Dropbox , the cloud-based storage company, pulled out of the Amazon public cloud and decided to go with their own private cloud.  </a:t>
            </a:r>
          </a:p>
          <a:p>
            <a:pPr rtl="0">
              <a:buFont typeface="Arial" pitchFamily="34" charset="0"/>
              <a:buChar char="•"/>
            </a:pPr>
            <a:r>
              <a:rPr lang="ru"/>
              <a:t> And Netflix, which used to host movies from the same centralized data center, is moving them to edge data centers close to their customers.  </a:t>
            </a:r>
          </a:p>
          <a:p>
            <a:pPr rtl="0">
              <a:buFont typeface="Arial" pitchFamily="34" charset="0"/>
              <a:buChar char="•"/>
            </a:pPr>
            <a:endParaRPr lang="en-US" dirty="0"/>
          </a:p>
          <a:p>
            <a:pPr rtl="0"/>
            <a:endParaRPr lang="en-US" dirty="0"/>
          </a:p>
          <a:p>
            <a:pPr rtl="0"/>
            <a:endParaRPr lang="en-US" dirty="0"/>
          </a:p>
          <a:p>
            <a:pPr rtl="0"/>
            <a:endParaRPr lang="en-US" dirty="0"/>
          </a:p>
          <a:p>
            <a:pPr rtl="0"/>
            <a:endParaRPr lang="en-US" dirty="0"/>
          </a:p>
          <a:p>
            <a:pPr rtl="0"/>
            <a:endParaRPr lang="en-US" dirty="0"/>
          </a:p>
          <a:p>
            <a:pPr rtl="0"/>
            <a:endParaRPr lang="en-US" dirty="0"/>
          </a:p>
          <a:p>
            <a:pPr rtl="0"/>
            <a:r>
              <a:rPr lang="ru"/>
              <a:t>Microsoft: </a:t>
            </a:r>
            <a:r>
              <a:rPr lang="ru">
                <a:solidFill>
                  <a:schemeClr val="accent1"/>
                </a:solidFill>
              </a:rPr>
              <a:t> Emergence of micro datacenter (cloudlets/edges) for mobile computing</a:t>
            </a:r>
          </a:p>
          <a:p>
            <a:pPr rtl="0"/>
            <a:r>
              <a:rPr lang="ru">
                <a:solidFill>
                  <a:schemeClr val="accent1"/>
                </a:solidFill>
              </a:rPr>
              <a:t>May 13, 2015 Victor Bahl, Microsoft</a:t>
            </a:r>
          </a:p>
          <a:p>
            <a:pPr defTabSz="971753" rtl="0">
              <a:defRPr/>
            </a:pPr>
            <a:endParaRPr lang="en-US" dirty="0"/>
          </a:p>
          <a:p>
            <a:pPr defTabSz="971753" rtl="0">
              <a:defRPr/>
            </a:pPr>
            <a:r>
              <a:rPr lang="ru"/>
              <a:t>Dropbox to Amazon:  We’re taking our data and going Home, March 15, 2016</a:t>
            </a:r>
          </a:p>
          <a:p>
            <a:pPr rtl="0"/>
            <a:r>
              <a:rPr lang="ru">
                <a:hlinkClick r:id="rId3"/>
              </a:rPr>
              <a:t>http://www.inc.com/minda-zetlin/why-is-dropbox-leaving-amazons-cloud-just-as-netflix-is-moving-in-.html?cid=sf01001&amp;sr_share=twitter</a:t>
            </a:r>
            <a:endParaRPr lang="en-US" dirty="0"/>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1CEAC983-54EE-4F70-BDD0-102B71A5E8E3}" type="slidenum">
              <a:rPr lang="en-US" smtClean="0">
                <a:solidFill>
                  <a:prstClr val="black"/>
                </a:solidFill>
              </a:rPr>
              <a:pPr rtl="0"/>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rtlCol="0">
            <a:normAutofit/>
          </a:bodyPr>
          <a:lstStyle/>
          <a:p>
            <a:pPr rtl="0"/>
            <a:r>
              <a:rPr lang="ru"/>
              <a:t>This is where edge computing comes in. Edge computing is, in a general sense, the processing for all the applications that don’t take place in the centralized cloud.</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rtlCol="0">
            <a:normAutofit/>
          </a:bodyPr>
          <a:lstStyle/>
          <a:p>
            <a:pPr rtl="0"/>
            <a:r>
              <a:rPr lang="ru"/>
              <a:t>So what does all this mean? We submit this idea: moving forward, every one of these will be considered mission critical data centers that you need to focus on.</a:t>
            </a:r>
          </a:p>
        </p:txBody>
      </p:sp>
      <p:sp>
        <p:nvSpPr>
          <p:cNvPr id="4" name="Slide Number Placeholder 3"/>
          <p:cNvSpPr>
            <a:spLocks noGrp="1"/>
          </p:cNvSpPr>
          <p:nvPr>
            <p:ph type="sldNum" sz="quarter" idx="10"/>
          </p:nvPr>
        </p:nvSpPr>
        <p:spPr/>
        <p:txBody>
          <a:bodyPr rtlCol="0"/>
          <a:lstStyle/>
          <a:p>
            <a:pPr rtl="0"/>
            <a:fld id="{1CEAC983-54EE-4F70-BDD0-102B71A5E8E3}" type="slidenum">
              <a:rPr lang="en-US" smtClean="0">
                <a:solidFill>
                  <a:prstClr val="black"/>
                </a:solidFill>
              </a:rPr>
              <a:pPr rtl="0"/>
              <a:t>4</a:t>
            </a:fld>
            <a:endParaRPr lang="en-US" dirty="0">
              <a:solidFill>
                <a:prstClr val="black"/>
              </a:solidFill>
            </a:endParaRPr>
          </a:p>
        </p:txBody>
      </p:sp>
    </p:spTree>
    <p:extLst>
      <p:ext uri="{BB962C8B-B14F-4D97-AF65-F5344CB8AC3E}">
        <p14:creationId xmlns:p14="http://schemas.microsoft.com/office/powerpoint/2010/main" val="14191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If you’ve been inside a large centralized or regional data center, chances are these images look familiar. These are all best practices. However, what you typically see when you walk into localized data centers is this…</a:t>
            </a:r>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5</a:t>
            </a:fld>
            <a:endParaRPr lang="en-US" dirty="0"/>
          </a:p>
        </p:txBody>
      </p:sp>
    </p:spTree>
    <p:extLst>
      <p:ext uri="{BB962C8B-B14F-4D97-AF65-F5344CB8AC3E}">
        <p14:creationId xmlns:p14="http://schemas.microsoft.com/office/powerpoint/2010/main" val="131210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ru">
                <a:solidFill>
                  <a:srgbClr val="00B0F0"/>
                </a:solidFill>
                <a:latin typeface="Arial" pitchFamily="34" charset="0"/>
                <a:cs typeface="Arial" pitchFamily="34" charset="0"/>
              </a:rPr>
              <a:t>These poor practices are not only a risk to availability, but also cyber security. I am willing to bet that it is pretty easy to enter one of these rooms vs. a cloud data center.</a:t>
            </a:r>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a:solidFill>
                <a:srgbClr val="00B0F0"/>
              </a:solidFill>
              <a:latin typeface="Arial" pitchFamily="34" charset="0"/>
              <a:cs typeface="Arial" pitchFamily="34" charset="0"/>
            </a:endParaRPr>
          </a:p>
          <a:p>
            <a:pPr rtl="0"/>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And there are some trends reinforcing this: 50% of the global workforce will consist of millennials by 2025. If I lose power in a storm, it’s a pretty big issue but if I lose internet connectivity, it’s not as big a deal but not so for millennials. For millennials, an internet outage is equivalent to losing power. Losing connectivity to the internet is considered a failure.</a:t>
            </a:r>
          </a:p>
          <a:p>
            <a:pPr rtl="0"/>
            <a:r>
              <a:rPr lang="ru"/>
              <a:t>In the middle picture, we emphasize the idea that just because you only have one server remaining in a wiring closet that doesn’t mean it’s not mission critical.</a:t>
            </a:r>
          </a:p>
          <a:p>
            <a:pPr rtl="0"/>
            <a:r>
              <a:rPr lang="ru"/>
              <a:t>And finally the mixed environment we have of cloud, on-premise, and hybrid cloud is making things more complex.</a:t>
            </a:r>
          </a:p>
          <a:p>
            <a:pPr rtl="0"/>
            <a:endParaRPr lang="en-US" dirty="0"/>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7</a:t>
            </a:fld>
            <a:endParaRPr lang="en-US" dirty="0"/>
          </a:p>
        </p:txBody>
      </p:sp>
    </p:spTree>
    <p:extLst>
      <p:ext uri="{BB962C8B-B14F-4D97-AF65-F5344CB8AC3E}">
        <p14:creationId xmlns:p14="http://schemas.microsoft.com/office/powerpoint/2010/main" val="15061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ru"/>
              <a:t>When you outsource to the cloud, it’s not just about protecting data any more. It’s about maintaining connectivity so business can continue to operate with key business apps running in the cloud. This is driving everything to be more mission critical. But in fact, we typically think that because only a few servers or racks remain in the data center, they aren’t as important.  Size doesn’t matter. </a:t>
            </a:r>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Availability is a metric that measures the probability that a data center will be available at some point in the future. It’s a common measure for mission critical data centers and, if you read Uptime’s data center Tier classifications, you’ll see these availability numbers.  </a:t>
            </a:r>
            <a:endParaRPr lang="en-US" dirty="0"/>
          </a:p>
          <a:p>
            <a:pPr rtl="0"/>
            <a:r>
              <a:rPr lang="ru"/>
              <a:t>Availability values are a hard value to conceptualize so we converted to minutes of downtime per year. Over 50X difference in downtime between Tier IV and I.</a:t>
            </a:r>
          </a:p>
        </p:txBody>
      </p:sp>
      <p:sp>
        <p:nvSpPr>
          <p:cNvPr id="4" name="Slide Number Placeholder 3"/>
          <p:cNvSpPr>
            <a:spLocks noGrp="1"/>
          </p:cNvSpPr>
          <p:nvPr>
            <p:ph type="sldNum" sz="quarter" idx="10"/>
          </p:nvPr>
        </p:nvSpPr>
        <p:spPr/>
        <p:txBody>
          <a:bodyPr rtlCol="0"/>
          <a:lstStyle/>
          <a:p>
            <a:pPr rtl="0"/>
            <a:fld id="{E7F34D1A-B7E5-DE48-8EA9-859D9DE63652}" type="slidenum">
              <a:rPr lang="en-US" smtClean="0"/>
              <a:pPr rtl="0"/>
              <a:t>9</a:t>
            </a:fld>
            <a:endParaRPr lang="en-US" dirty="0"/>
          </a:p>
        </p:txBody>
      </p:sp>
    </p:spTree>
    <p:extLst>
      <p:ext uri="{BB962C8B-B14F-4D97-AF65-F5344CB8AC3E}">
        <p14:creationId xmlns:p14="http://schemas.microsoft.com/office/powerpoint/2010/main" val="23824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rtlCol="0"/>
          <a:lstStyle>
            <a:lvl1pPr>
              <a:buNone/>
              <a:defRPr sz="1400">
                <a:solidFill>
                  <a:schemeClr val="bg1">
                    <a:lumMod val="85000"/>
                  </a:schemeClr>
                </a:solidFill>
              </a:defRPr>
            </a:lvl1pPr>
          </a:lstStyle>
          <a:p>
            <a:pPr rtl="0"/>
            <a:r>
              <a:rPr lang="ru"/>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rtlCol="0" anchor="ctr" anchorCtr="0">
            <a:noAutofit/>
          </a:bodyPr>
          <a:lstStyle>
            <a:lvl1pPr marL="0" indent="0" algn="l">
              <a:buFont typeface="Arial"/>
              <a:buNone/>
              <a:defRPr sz="3600">
                <a:solidFill>
                  <a:schemeClr val="bg1"/>
                </a:solidFill>
              </a:defRPr>
            </a:lvl1pPr>
          </a:lstStyle>
          <a:p>
            <a:pPr rtl="0"/>
            <a:r>
              <a:rPr lang="ru"/>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rtlCol="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pPr rtl="0"/>
            <a:r>
              <a:rPr lang="ru"/>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pPr rtl="0"/>
            <a:r>
              <a:rPr lang="ru"/>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rtlCol="0"/>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ru"/>
              <a:t>Presented by: </a:t>
            </a:r>
          </a:p>
          <a:p>
            <a:pPr lvl="0" rtl="0"/>
            <a:r>
              <a:rPr lang="ru"/>
              <a:t>Date: </a:t>
            </a:r>
          </a:p>
          <a:p>
            <a:pPr lvl="0" rtl="0"/>
            <a:endParaRPr lang="fr-FR" dirty="0"/>
          </a:p>
          <a:p>
            <a:pPr lvl="0" rtl="0"/>
            <a:endParaRPr lang="fr-FR" dirty="0"/>
          </a:p>
          <a:p>
            <a:pPr lvl="0" rtl="0"/>
            <a:endParaRPr lang="fr-FR" dirty="0"/>
          </a:p>
          <a:p>
            <a:pPr lvl="0" rtl="0"/>
            <a:endParaRPr lang="fr-FR" dirty="0"/>
          </a:p>
          <a:p>
            <a:pPr lvl="0" rt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rtl="0"/>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rtlCol="0" anchor="t">
            <a:noAutofit/>
          </a:bodyPr>
          <a:lstStyle>
            <a:lvl1pPr marL="0" indent="0" algn="ctr">
              <a:buFont typeface="Arial"/>
              <a:buNone/>
              <a:defRPr sz="4000">
                <a:solidFill>
                  <a:schemeClr val="accent1"/>
                </a:solidFill>
              </a:defRPr>
            </a:lvl1pPr>
          </a:lstStyle>
          <a:p>
            <a:pPr rtl="0"/>
            <a:r>
              <a:rPr lang="ru"/>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rtlCol="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rtlCol="0"/>
          <a:lstStyle>
            <a:lvl1pPr marL="0" indent="0">
              <a:buNone/>
              <a:defRPr sz="1400" b="1">
                <a:solidFill>
                  <a:srgbClr val="00B0F0"/>
                </a:solidFill>
              </a:defRPr>
            </a:lvl1pPr>
          </a:lstStyle>
          <a:p>
            <a:pPr rtl="0"/>
            <a:r>
              <a:rPr lang="ru"/>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rtlCol="0" anchor="t">
            <a:noAutofit/>
          </a:bodyPr>
          <a:lstStyle>
            <a:lvl1pPr marL="0" indent="0" algn="ctr">
              <a:buFont typeface="Arial"/>
              <a:buNone/>
              <a:defRPr sz="4000">
                <a:solidFill>
                  <a:schemeClr val="accent1"/>
                </a:solidFill>
              </a:defRPr>
            </a:lvl1pPr>
          </a:lstStyle>
          <a:p>
            <a:pPr rtl="0"/>
            <a:r>
              <a:rPr lang="ru"/>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rtlCol="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rtlCol="0" anchor="t">
            <a:noAutofit/>
          </a:bodyPr>
          <a:lstStyle>
            <a:lvl1pPr marL="0" indent="0" algn="ctr">
              <a:buFont typeface="Arial"/>
              <a:buNone/>
              <a:defRPr sz="4000">
                <a:solidFill>
                  <a:schemeClr val="bg1"/>
                </a:solidFill>
              </a:defRPr>
            </a:lvl1pPr>
          </a:lstStyle>
          <a:p>
            <a:pPr rtl="0"/>
            <a:r>
              <a:rPr lang="ru"/>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rtlCol="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rtlCol="0" anchor="ctr" anchorCtr="0"/>
          <a:lstStyle>
            <a:lvl1pPr algn="l">
              <a:defRPr sz="2400" baseline="0">
                <a:solidFill>
                  <a:srgbClr val="FFFFFF"/>
                </a:solidFill>
              </a:defRPr>
            </a:lvl1pPr>
          </a:lstStyle>
          <a:p>
            <a:pPr rtl="0"/>
            <a:r>
              <a:rPr lang="ru"/>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rtlCol="0" anchor="ctr" anchorCtr="0"/>
          <a:lstStyle>
            <a:lvl1pPr marL="0" indent="0">
              <a:buNone/>
              <a:defRPr sz="1200" baseline="0">
                <a:solidFill>
                  <a:schemeClr val="bg1"/>
                </a:solidFill>
              </a:defRPr>
            </a:lvl1pPr>
          </a:lstStyle>
          <a:p>
            <a:pPr lvl="0" rtl="0"/>
            <a:r>
              <a:rPr lang="ru"/>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rtlCol="0"/>
          <a:lstStyle>
            <a:lvl1pPr marL="0" indent="0">
              <a:buNone/>
              <a:defRPr sz="1400" b="1">
                <a:solidFill>
                  <a:schemeClr val="accent6"/>
                </a:solidFill>
              </a:defRPr>
            </a:lvl1pPr>
          </a:lstStyle>
          <a:p>
            <a:pPr rtl="0"/>
            <a:r>
              <a:rPr lang="ru"/>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ree-column comparison">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252426" y="4062456"/>
            <a:ext cx="2678893" cy="126958"/>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caption goes here</a:t>
            </a:r>
          </a:p>
        </p:txBody>
      </p:sp>
      <p:sp>
        <p:nvSpPr>
          <p:cNvPr id="7" name="Title 1"/>
          <p:cNvSpPr>
            <a:spLocks noGrp="1"/>
          </p:cNvSpPr>
          <p:nvPr>
            <p:ph type="title" hasCustomPrompt="1"/>
          </p:nvPr>
        </p:nvSpPr>
        <p:spPr>
          <a:xfrm>
            <a:off x="258069" y="230188"/>
            <a:ext cx="8633531" cy="311624"/>
          </a:xfrm>
          <a:prstGeom prst="rect">
            <a:avLst/>
          </a:prstGeom>
        </p:spPr>
        <p:txBody>
          <a:bodyPr rtlCol="0">
            <a:spAutoFit/>
          </a:bodyPr>
          <a:lstStyle>
            <a:lvl1pPr>
              <a:defRPr sz="2000"/>
            </a:lvl1pPr>
          </a:lstStyle>
          <a:p>
            <a:pPr rtl="0"/>
            <a:r>
              <a:rPr lang="ru"/>
              <a:t>Click To Edit Master Title Style</a:t>
            </a:r>
          </a:p>
        </p:txBody>
      </p:sp>
      <p:sp>
        <p:nvSpPr>
          <p:cNvPr id="13" name="Text Placeholder 11"/>
          <p:cNvSpPr>
            <a:spLocks noGrp="1"/>
          </p:cNvSpPr>
          <p:nvPr>
            <p:ph type="body" sz="quarter" idx="21" hasCustomPrompt="1"/>
          </p:nvPr>
        </p:nvSpPr>
        <p:spPr>
          <a:xfrm>
            <a:off x="6192851" y="4062456"/>
            <a:ext cx="2678893" cy="126958"/>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caption goes here</a:t>
            </a:r>
          </a:p>
        </p:txBody>
      </p:sp>
      <p:sp>
        <p:nvSpPr>
          <p:cNvPr id="16" name="Text Placeholder 11"/>
          <p:cNvSpPr>
            <a:spLocks noGrp="1"/>
          </p:cNvSpPr>
          <p:nvPr>
            <p:ph type="body" sz="quarter" idx="24" hasCustomPrompt="1"/>
          </p:nvPr>
        </p:nvSpPr>
        <p:spPr>
          <a:xfrm>
            <a:off x="3232567" y="4062456"/>
            <a:ext cx="2678893" cy="126958"/>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caption goes here</a:t>
            </a:r>
          </a:p>
        </p:txBody>
      </p:sp>
      <p:sp>
        <p:nvSpPr>
          <p:cNvPr id="25" name="Text Placeholder 2"/>
          <p:cNvSpPr>
            <a:spLocks noGrp="1"/>
          </p:cNvSpPr>
          <p:nvPr>
            <p:ph type="body" idx="1" hasCustomPrompt="1"/>
          </p:nvPr>
        </p:nvSpPr>
        <p:spPr>
          <a:xfrm>
            <a:off x="258068" y="604936"/>
            <a:ext cx="8633531" cy="173124"/>
          </a:xfrm>
          <a:prstGeom prst="rect">
            <a:avLst/>
          </a:prstGeom>
        </p:spPr>
        <p:txBody>
          <a:bodyPr lIns="0" tIns="0" rIns="0" bIns="0" rtlCol="0" anchor="t">
            <a:spAutoFit/>
          </a:bodyPr>
          <a:lstStyle>
            <a:lvl1pPr marL="0" indent="0">
              <a:spcBef>
                <a:spcPts val="0"/>
              </a:spcBef>
              <a:spcAft>
                <a:spcPts val="0"/>
              </a:spcAft>
              <a:buNone/>
              <a:defRPr sz="1100" b="0" baseline="0">
                <a:solidFill>
                  <a:schemeClr val="accent6"/>
                </a:solidFill>
              </a:defRPr>
            </a:lvl1pPr>
            <a:lvl2pPr marL="456983" indent="0">
              <a:buNone/>
              <a:defRPr sz="2000" b="1"/>
            </a:lvl2pPr>
            <a:lvl3pPr marL="913968" indent="0">
              <a:buNone/>
              <a:defRPr sz="1800" b="1"/>
            </a:lvl3pPr>
            <a:lvl4pPr marL="1370951" indent="0">
              <a:buNone/>
              <a:defRPr sz="1600" b="1"/>
            </a:lvl4pPr>
            <a:lvl5pPr marL="1827932" indent="0">
              <a:buNone/>
              <a:defRPr sz="1600" b="1"/>
            </a:lvl5pPr>
            <a:lvl6pPr marL="2284910" indent="0">
              <a:buNone/>
              <a:defRPr sz="1600" b="1"/>
            </a:lvl6pPr>
            <a:lvl7pPr marL="2741900" indent="0">
              <a:buNone/>
              <a:defRPr sz="1600" b="1"/>
            </a:lvl7pPr>
            <a:lvl8pPr marL="3198878" indent="0">
              <a:buNone/>
              <a:defRPr sz="1600" b="1"/>
            </a:lvl8pPr>
            <a:lvl9pPr marL="3655861" indent="0">
              <a:buNone/>
              <a:defRPr sz="1600" b="1"/>
            </a:lvl9pPr>
          </a:lstStyle>
          <a:p>
            <a:pPr lvl="0" rtl="0"/>
            <a:r>
              <a:rPr lang="ru"/>
              <a:t>Click To Edit Master Text Styles</a:t>
            </a:r>
          </a:p>
        </p:txBody>
      </p:sp>
      <p:cxnSp>
        <p:nvCxnSpPr>
          <p:cNvPr id="19" name="Straight Connector 18"/>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05503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31"/>
          </p:nvPr>
        </p:nvSpPr>
        <p:spPr>
          <a:xfrm>
            <a:off x="258059" y="1203326"/>
            <a:ext cx="2673249" cy="1461939"/>
          </a:xfrm>
          <a:prstGeom prst="rect">
            <a:avLst/>
          </a:prstGeom>
        </p:spPr>
        <p:txBody>
          <a:bodyPr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Content Placeholder 4"/>
          <p:cNvSpPr>
            <a:spLocks noGrp="1"/>
          </p:cNvSpPr>
          <p:nvPr>
            <p:ph sz="quarter" idx="32"/>
          </p:nvPr>
        </p:nvSpPr>
        <p:spPr>
          <a:xfrm>
            <a:off x="3232567" y="1203326"/>
            <a:ext cx="2678893" cy="1461939"/>
          </a:xfrm>
          <a:prstGeom prst="rect">
            <a:avLst/>
          </a:prstGeom>
        </p:spPr>
        <p:txBody>
          <a:bodyPr wrap="square"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Content Placeholder 8"/>
          <p:cNvSpPr>
            <a:spLocks noGrp="1"/>
          </p:cNvSpPr>
          <p:nvPr>
            <p:ph sz="quarter" idx="33"/>
          </p:nvPr>
        </p:nvSpPr>
        <p:spPr>
          <a:xfrm>
            <a:off x="6192851" y="1203326"/>
            <a:ext cx="2678893" cy="1461939"/>
          </a:xfrm>
          <a:prstGeom prst="rect">
            <a:avLst/>
          </a:prstGeom>
        </p:spPr>
        <p:txBody>
          <a:bodyPr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4" name="Slide Number Placeholder 5"/>
          <p:cNvSpPr>
            <a:spLocks noGrp="1"/>
          </p:cNvSpPr>
          <p:nvPr>
            <p:ph type="sldNum" sz="quarter" idx="4"/>
          </p:nvPr>
        </p:nvSpPr>
        <p:spPr>
          <a:xfrm>
            <a:off x="1747892" y="4857168"/>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5" name="Footer Placeholder 4"/>
          <p:cNvSpPr>
            <a:spLocks noGrp="1"/>
          </p:cNvSpPr>
          <p:nvPr>
            <p:ph type="ftr" sz="quarter" idx="3"/>
          </p:nvPr>
        </p:nvSpPr>
        <p:spPr>
          <a:xfrm>
            <a:off x="252418" y="485716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solidFill>
                  <a:srgbClr val="626469"/>
                </a:solidFill>
              </a:rPr>
              <a:t>Confidential Property of Schneider Electric |</a:t>
            </a:r>
          </a:p>
        </p:txBody>
      </p:sp>
    </p:spTree>
    <p:extLst>
      <p:ext uri="{BB962C8B-B14F-4D97-AF65-F5344CB8AC3E}">
        <p14:creationId xmlns:p14="http://schemas.microsoft.com/office/powerpoint/2010/main" val="49957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66" y="230188"/>
            <a:ext cx="8633531" cy="403940"/>
          </a:xfrm>
          <a:prstGeom prst="rect">
            <a:avLst/>
          </a:prstGeom>
        </p:spPr>
        <p:txBody>
          <a:bodyPr lIns="91420" tIns="45710" rIns="91420" bIns="45710" rtlCol="0">
            <a:spAutoFit/>
          </a:bodyPr>
          <a:lstStyle>
            <a:lvl1pPr>
              <a:defRPr sz="2000"/>
            </a:lvl1pPr>
          </a:lstStyle>
          <a:p>
            <a:pPr rtl="0"/>
            <a:r>
              <a:rPr lang="ru"/>
              <a:t>Click To Edit Master Title Style</a:t>
            </a:r>
          </a:p>
        </p:txBody>
      </p:sp>
      <p:sp>
        <p:nvSpPr>
          <p:cNvPr id="20" name="Text Placeholder 11"/>
          <p:cNvSpPr>
            <a:spLocks noGrp="1"/>
          </p:cNvSpPr>
          <p:nvPr>
            <p:ph type="body" sz="quarter" idx="13" hasCustomPrompt="1"/>
          </p:nvPr>
        </p:nvSpPr>
        <p:spPr>
          <a:xfrm>
            <a:off x="252419" y="4062456"/>
            <a:ext cx="5580061" cy="126958"/>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caption goes here</a:t>
            </a:r>
          </a:p>
        </p:txBody>
      </p:sp>
      <p:sp>
        <p:nvSpPr>
          <p:cNvPr id="23" name="Text Placeholder 2"/>
          <p:cNvSpPr>
            <a:spLocks noGrp="1"/>
          </p:cNvSpPr>
          <p:nvPr>
            <p:ph type="body" idx="15" hasCustomPrompt="1"/>
          </p:nvPr>
        </p:nvSpPr>
        <p:spPr>
          <a:xfrm>
            <a:off x="258065" y="604936"/>
            <a:ext cx="8633531" cy="173124"/>
          </a:xfrm>
          <a:prstGeom prst="rect">
            <a:avLst/>
          </a:prstGeom>
        </p:spPr>
        <p:txBody>
          <a:bodyPr lIns="0" tIns="0" rIns="0" bIns="0" rtlCol="0" anchor="t">
            <a:spAutoFit/>
          </a:bodyPr>
          <a:lstStyle>
            <a:lvl1pPr marL="0" indent="0">
              <a:spcBef>
                <a:spcPts val="0"/>
              </a:spcBef>
              <a:spcAft>
                <a:spcPts val="0"/>
              </a:spcAft>
              <a:buNone/>
              <a:defRPr sz="1100" b="0" baseline="0">
                <a:solidFill>
                  <a:schemeClr val="accent6"/>
                </a:solidFill>
              </a:defRPr>
            </a:lvl1pPr>
            <a:lvl2pPr marL="457040" indent="0">
              <a:buNone/>
              <a:defRPr sz="2000" b="1"/>
            </a:lvl2pPr>
            <a:lvl3pPr marL="914082" indent="0">
              <a:buNone/>
              <a:defRPr sz="1800" b="1"/>
            </a:lvl3pPr>
            <a:lvl4pPr marL="1371122" indent="0">
              <a:buNone/>
              <a:defRPr sz="1600" b="1"/>
            </a:lvl4pPr>
            <a:lvl5pPr marL="1828163" indent="0">
              <a:buNone/>
              <a:defRPr sz="1600" b="1"/>
            </a:lvl5pPr>
            <a:lvl6pPr marL="2285198" indent="0">
              <a:buNone/>
              <a:defRPr sz="1600" b="1"/>
            </a:lvl6pPr>
            <a:lvl7pPr marL="2742242" indent="0">
              <a:buNone/>
              <a:defRPr sz="1600" b="1"/>
            </a:lvl7pPr>
            <a:lvl8pPr marL="3199279" indent="0">
              <a:buNone/>
              <a:defRPr sz="1600" b="1"/>
            </a:lvl8pPr>
            <a:lvl9pPr marL="3656318" indent="0">
              <a:buNone/>
              <a:defRPr sz="1600" b="1"/>
            </a:lvl9pPr>
          </a:lstStyle>
          <a:p>
            <a:pPr lvl="0" rtl="0"/>
            <a:r>
              <a:rPr lang="ru"/>
              <a:t>Click To Edit Master Text Styles</a:t>
            </a:r>
          </a:p>
        </p:txBody>
      </p:sp>
      <p:sp>
        <p:nvSpPr>
          <p:cNvPr id="4" name="Content Placeholder 3"/>
          <p:cNvSpPr>
            <a:spLocks noGrp="1"/>
          </p:cNvSpPr>
          <p:nvPr>
            <p:ph sz="quarter" idx="17"/>
          </p:nvPr>
        </p:nvSpPr>
        <p:spPr>
          <a:xfrm>
            <a:off x="252415" y="1203335"/>
            <a:ext cx="5580062" cy="2788441"/>
          </a:xfrm>
          <a:prstGeom prst="rect">
            <a:avLst/>
          </a:prstGeom>
        </p:spPr>
        <p:txBody>
          <a:bodyPr lIns="91420" tIns="45710" rIns="91420" bIns="45710"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Slide Number Placeholder 5"/>
          <p:cNvSpPr>
            <a:spLocks noGrp="1"/>
          </p:cNvSpPr>
          <p:nvPr>
            <p:ph type="sldNum" sz="quarter" idx="4"/>
          </p:nvPr>
        </p:nvSpPr>
        <p:spPr>
          <a:xfrm>
            <a:off x="1747892" y="485716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8" y="485716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Tree>
    <p:extLst>
      <p:ext uri="{BB962C8B-B14F-4D97-AF65-F5344CB8AC3E}">
        <p14:creationId xmlns:p14="http://schemas.microsoft.com/office/powerpoint/2010/main" val="1755880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5"/>
            <a:ext cx="2133600" cy="273844"/>
          </a:xfrm>
          <a:prstGeom prst="rect">
            <a:avLst/>
          </a:prstGeom>
        </p:spPr>
        <p:txBody>
          <a:bodyPr lIns="68589" tIns="34295" rIns="68589" bIns="34295" rtlCol="0"/>
          <a:lstStyle/>
          <a:p>
            <a:pPr rtl="0"/>
            <a:r>
              <a:rPr lang="en-US"/>
              <a:t>2/20/2018</a:t>
            </a:r>
          </a:p>
        </p:txBody>
      </p:sp>
      <p:sp>
        <p:nvSpPr>
          <p:cNvPr id="3" name="Footer Placeholder 2"/>
          <p:cNvSpPr>
            <a:spLocks noGrp="1"/>
          </p:cNvSpPr>
          <p:nvPr>
            <p:ph type="ftr" sz="quarter" idx="11"/>
          </p:nvPr>
        </p:nvSpPr>
        <p:spPr>
          <a:xfrm>
            <a:off x="3124200" y="4767265"/>
            <a:ext cx="2895600" cy="273844"/>
          </a:xfrm>
          <a:prstGeom prst="rect">
            <a:avLst/>
          </a:prstGeom>
        </p:spPr>
        <p:txBody>
          <a:bodyPr lIns="68589" tIns="34295" rIns="68589" bIns="34295" rtlCol="0"/>
          <a:lstStyle/>
          <a:p>
            <a:pPr rtl="0"/>
            <a:endParaRPr lang="en-US"/>
          </a:p>
        </p:txBody>
      </p:sp>
      <p:sp>
        <p:nvSpPr>
          <p:cNvPr id="4" name="Slide Number Placeholder 3"/>
          <p:cNvSpPr>
            <a:spLocks noGrp="1"/>
          </p:cNvSpPr>
          <p:nvPr>
            <p:ph type="sldNum" sz="quarter" idx="12"/>
          </p:nvPr>
        </p:nvSpPr>
        <p:spPr>
          <a:xfrm>
            <a:off x="6553201" y="4767265"/>
            <a:ext cx="2133600" cy="273844"/>
          </a:xfrm>
          <a:prstGeom prst="rect">
            <a:avLst/>
          </a:prstGeom>
        </p:spPr>
        <p:txBody>
          <a:bodyPr lIns="68589" tIns="34295" rIns="68589" bIns="34295" rtlCol="0"/>
          <a:lstStyle/>
          <a:p>
            <a:pPr rtl="0"/>
            <a:fld id="{820C14A0-7A25-457C-B402-485F0C991BC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6" name="Content Placeholder 5"/>
          <p:cNvSpPr>
            <a:spLocks noGrp="1"/>
          </p:cNvSpPr>
          <p:nvPr>
            <p:ph sz="quarter" idx="18"/>
          </p:nvPr>
        </p:nvSpPr>
        <p:spPr>
          <a:xfrm>
            <a:off x="258054" y="1202024"/>
            <a:ext cx="5574419" cy="2300091"/>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19"/>
          </p:nvPr>
        </p:nvSpPr>
        <p:spPr>
          <a:xfrm>
            <a:off x="6192838" y="1201738"/>
            <a:ext cx="2698750" cy="2287696"/>
          </a:xfrm>
        </p:spPr>
        <p:txBody>
          <a:bodyPr rtlCol="0">
            <a:noAutofit/>
          </a:bodyPr>
          <a:lstStyle>
            <a:lvl1pPr>
              <a:defRPr sz="1200"/>
            </a:lvl1pPr>
            <a:lvl2pPr>
              <a:defRPr sz="1100"/>
            </a:lvl2pPr>
            <a:lvl3pPr>
              <a:defRPr sz="1000"/>
            </a:lvl3pPr>
            <a:lvl4pPr>
              <a:defRPr sz="1000"/>
            </a:lvl4pPr>
            <a:lvl5pPr>
              <a:defRPr sz="1000"/>
            </a:lvl5p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4"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Text Placeholder 11"/>
          <p:cNvSpPr>
            <a:spLocks noGrp="1"/>
          </p:cNvSpPr>
          <p:nvPr>
            <p:ph type="body" sz="quarter" idx="32"/>
          </p:nvPr>
        </p:nvSpPr>
        <p:spPr>
          <a:xfrm>
            <a:off x="252413" y="230187"/>
            <a:ext cx="8647112" cy="369332"/>
          </a:xfrm>
        </p:spPr>
        <p:txBody>
          <a:bodyPr rtlCol="0"/>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4" name="Text Placeholder 13"/>
          <p:cNvSpPr>
            <a:spLocks noGrp="1"/>
          </p:cNvSpPr>
          <p:nvPr>
            <p:ph type="body" sz="quarter" idx="33"/>
          </p:nvPr>
        </p:nvSpPr>
        <p:spPr>
          <a:xfrm>
            <a:off x="252413" y="683366"/>
            <a:ext cx="8647112" cy="253916"/>
          </a:xfrm>
        </p:spPr>
        <p:txBody>
          <a:bodyPr rtlCol="0"/>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rtlCol="0" anchor="b" anchorCtr="0"/>
          <a:lstStyle>
            <a:lvl1pPr algn="l">
              <a:defRPr sz="2400" baseline="0">
                <a:solidFill>
                  <a:srgbClr val="FFFFFF"/>
                </a:solidFill>
              </a:defRPr>
            </a:lvl1pPr>
          </a:lstStyle>
          <a:p>
            <a:pPr rtl="0"/>
            <a:r>
              <a:rPr lang="ru"/>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rtlCol="0" anchor="ctr" anchorCtr="0"/>
          <a:lstStyle>
            <a:lvl1pPr marL="0" indent="0">
              <a:buNone/>
              <a:defRPr sz="1200" baseline="0">
                <a:solidFill>
                  <a:schemeClr val="bg1"/>
                </a:solidFill>
              </a:defRPr>
            </a:lvl1pPr>
          </a:lstStyle>
          <a:p>
            <a:pPr lvl="0" rtl="0"/>
            <a:r>
              <a:rPr lang="ru"/>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description / context goes here</a:t>
            </a:r>
          </a:p>
        </p:txBody>
      </p:sp>
      <p:sp>
        <p:nvSpPr>
          <p:cNvPr id="4" name="Content Placeholder 3"/>
          <p:cNvSpPr>
            <a:spLocks noGrp="1"/>
          </p:cNvSpPr>
          <p:nvPr>
            <p:ph sz="quarter" idx="17"/>
          </p:nvPr>
        </p:nvSpPr>
        <p:spPr>
          <a:xfrm>
            <a:off x="252413" y="1203326"/>
            <a:ext cx="5580062" cy="271703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rtlCol="0"/>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1" name="Text Placeholder 13"/>
          <p:cNvSpPr>
            <a:spLocks noGrp="1"/>
          </p:cNvSpPr>
          <p:nvPr>
            <p:ph type="body" sz="quarter" idx="33"/>
          </p:nvPr>
        </p:nvSpPr>
        <p:spPr>
          <a:xfrm>
            <a:off x="252413" y="683366"/>
            <a:ext cx="8647112" cy="253916"/>
          </a:xfrm>
        </p:spPr>
        <p:txBody>
          <a:bodyPr rtlCol="0"/>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6" name="Content Placeholder 5"/>
          <p:cNvSpPr>
            <a:spLocks noGrp="1"/>
          </p:cNvSpPr>
          <p:nvPr>
            <p:ph sz="quarter" idx="23"/>
          </p:nvPr>
        </p:nvSpPr>
        <p:spPr>
          <a:xfrm>
            <a:off x="248010" y="1213547"/>
            <a:ext cx="5574419" cy="1370903"/>
          </a:xfrm>
        </p:spPr>
        <p:txBody>
          <a:bodyPr rtlCol="0">
            <a:noAutofit/>
          </a:bodyPr>
          <a:lstStyle>
            <a:lvl5pPr>
              <a:buNone/>
              <a:defRPr/>
            </a:lvl5p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22"/>
          </p:nvPr>
        </p:nvSpPr>
        <p:spPr>
          <a:xfrm>
            <a:off x="247547" y="1209296"/>
            <a:ext cx="4172656" cy="271106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8"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5" name="Content Placeholder 4"/>
          <p:cNvSpPr>
            <a:spLocks noGrp="1"/>
          </p:cNvSpPr>
          <p:nvPr>
            <p:ph sz="quarter" idx="24"/>
          </p:nvPr>
        </p:nvSpPr>
        <p:spPr>
          <a:xfrm>
            <a:off x="246633" y="1198258"/>
            <a:ext cx="8644953" cy="138619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Content Placeholder 11"/>
          <p:cNvSpPr>
            <a:spLocks noGrp="1"/>
          </p:cNvSpPr>
          <p:nvPr>
            <p:ph sz="quarter" idx="25"/>
          </p:nvPr>
        </p:nvSpPr>
        <p:spPr>
          <a:xfrm>
            <a:off x="248530" y="2907433"/>
            <a:ext cx="4094871" cy="147248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4" name="Content Placeholder 13"/>
          <p:cNvSpPr>
            <a:spLocks noGrp="1"/>
          </p:cNvSpPr>
          <p:nvPr>
            <p:ph sz="quarter" idx="26"/>
          </p:nvPr>
        </p:nvSpPr>
        <p:spPr>
          <a:xfrm>
            <a:off x="4791076" y="2907433"/>
            <a:ext cx="4100514" cy="147248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8"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32"/>
          </p:nvPr>
        </p:nvSpPr>
        <p:spPr>
          <a:xfrm>
            <a:off x="252415" y="1192753"/>
            <a:ext cx="2698748" cy="2666729"/>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Content Placeholder 5"/>
          <p:cNvSpPr>
            <a:spLocks noGrp="1"/>
          </p:cNvSpPr>
          <p:nvPr>
            <p:ph sz="quarter" idx="33"/>
          </p:nvPr>
        </p:nvSpPr>
        <p:spPr>
          <a:xfrm>
            <a:off x="3232555" y="1192753"/>
            <a:ext cx="2717870"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34"/>
          </p:nvPr>
        </p:nvSpPr>
        <p:spPr>
          <a:xfrm>
            <a:off x="6192839" y="1192753"/>
            <a:ext cx="2744787"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6"/>
          </p:nvPr>
        </p:nvSpPr>
        <p:spPr>
          <a:xfrm>
            <a:off x="252413" y="683366"/>
            <a:ext cx="86852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32"/>
          </p:nvPr>
        </p:nvSpPr>
        <p:spPr>
          <a:xfrm>
            <a:off x="252415" y="1192753"/>
            <a:ext cx="2698748" cy="2666729"/>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Content Placeholder 5"/>
          <p:cNvSpPr>
            <a:spLocks noGrp="1"/>
          </p:cNvSpPr>
          <p:nvPr>
            <p:ph sz="quarter" idx="33"/>
          </p:nvPr>
        </p:nvSpPr>
        <p:spPr>
          <a:xfrm>
            <a:off x="3232555" y="1192753"/>
            <a:ext cx="2717870"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34"/>
          </p:nvPr>
        </p:nvSpPr>
        <p:spPr>
          <a:xfrm>
            <a:off x="6192839" y="1192753"/>
            <a:ext cx="2744787"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6"/>
          </p:nvPr>
        </p:nvSpPr>
        <p:spPr>
          <a:xfrm>
            <a:off x="252413" y="683366"/>
            <a:ext cx="86852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Content Placeholder 11"/>
          <p:cNvSpPr>
            <a:spLocks noGrp="1"/>
          </p:cNvSpPr>
          <p:nvPr>
            <p:ph sz="quarter" idx="33"/>
          </p:nvPr>
        </p:nvSpPr>
        <p:spPr>
          <a:xfrm>
            <a:off x="252413" y="2872039"/>
            <a:ext cx="2683481"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5" name="Content Placeholder 14"/>
          <p:cNvSpPr>
            <a:spLocks noGrp="1"/>
          </p:cNvSpPr>
          <p:nvPr>
            <p:ph sz="quarter" idx="34"/>
          </p:nvPr>
        </p:nvSpPr>
        <p:spPr>
          <a:xfrm>
            <a:off x="3232554" y="2872039"/>
            <a:ext cx="2678893"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9" name="Content Placeholder 18"/>
          <p:cNvSpPr>
            <a:spLocks noGrp="1"/>
          </p:cNvSpPr>
          <p:nvPr>
            <p:ph sz="quarter" idx="35"/>
          </p:nvPr>
        </p:nvSpPr>
        <p:spPr>
          <a:xfrm>
            <a:off x="6192838" y="2872039"/>
            <a:ext cx="2678893"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22" name="Text Placeholder 13"/>
          <p:cNvSpPr>
            <a:spLocks noGrp="1"/>
          </p:cNvSpPr>
          <p:nvPr>
            <p:ph type="body" sz="quarter" idx="37"/>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rtl="0"/>
            <a:endParaRPr lang="en-US"/>
          </a:p>
        </p:txBody>
      </p:sp>
      <p:sp>
        <p:nvSpPr>
          <p:cNvPr id="5" name="Content Placeholder 4"/>
          <p:cNvSpPr>
            <a:spLocks noGrp="1"/>
          </p:cNvSpPr>
          <p:nvPr>
            <p:ph sz="quarter" idx="32"/>
          </p:nvPr>
        </p:nvSpPr>
        <p:spPr>
          <a:xfrm>
            <a:off x="252413" y="1735871"/>
            <a:ext cx="8639175" cy="264404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rtl="0"/>
            <a:endParaRPr lang="en-US"/>
          </a:p>
        </p:txBody>
      </p:sp>
      <p:sp>
        <p:nvSpPr>
          <p:cNvPr id="15" name="Text Placeholder 11"/>
          <p:cNvSpPr>
            <a:spLocks noGrp="1"/>
          </p:cNvSpPr>
          <p:nvPr>
            <p:ph type="body" sz="quarter" idx="33"/>
          </p:nvPr>
        </p:nvSpPr>
        <p:spPr>
          <a:xfrm>
            <a:off x="252413" y="230187"/>
            <a:ext cx="8647112" cy="369332"/>
          </a:xfrm>
        </p:spPr>
        <p:txBody>
          <a:bodyPr rtlCol="0">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6" name="Text Placeholder 13"/>
          <p:cNvSpPr>
            <a:spLocks noGrp="1"/>
          </p:cNvSpPr>
          <p:nvPr>
            <p:ph type="body" sz="quarter" idx="34"/>
          </p:nvPr>
        </p:nvSpPr>
        <p:spPr>
          <a:xfrm>
            <a:off x="252413" y="683366"/>
            <a:ext cx="8647112" cy="253916"/>
          </a:xfrm>
        </p:spPr>
        <p:txBody>
          <a:bodyPr rtlCol="0">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rtlCol="0"/>
          <a:lstStyle>
            <a:lvl1pPr marL="0" indent="0">
              <a:buNone/>
              <a:defRPr sz="1050">
                <a:solidFill>
                  <a:schemeClr val="accent2">
                    <a:lumMod val="60000"/>
                    <a:lumOff val="40000"/>
                  </a:schemeClr>
                </a:solidFill>
              </a:defRPr>
            </a:lvl1pPr>
          </a:lstStyle>
          <a:p>
            <a:pPr rtl="0"/>
            <a:r>
              <a:rPr lang="ru"/>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rtlCol="0" anchor="ctr" anchorCtr="0"/>
          <a:lstStyle>
            <a:lvl1pPr algn="l">
              <a:defRPr sz="2400" baseline="0">
                <a:solidFill>
                  <a:srgbClr val="FFFFFF"/>
                </a:solidFill>
              </a:defRPr>
            </a:lvl1pPr>
          </a:lstStyle>
          <a:p>
            <a:pPr rtl="0"/>
            <a:r>
              <a:rPr lang="ru"/>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rtlCol="0" anchor="ctr" anchorCtr="0"/>
          <a:lstStyle>
            <a:lvl1pPr marL="0" indent="0">
              <a:buNone/>
              <a:defRPr sz="1200" baseline="0">
                <a:solidFill>
                  <a:schemeClr val="bg1"/>
                </a:solidFill>
              </a:defRPr>
            </a:lvl1pPr>
          </a:lstStyle>
          <a:p>
            <a:pPr lvl="0" rtl="0"/>
            <a:r>
              <a:rPr lang="ru"/>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4"/>
            <a:ext cx="8229600" cy="822722"/>
          </a:xfrm>
        </p:spPr>
        <p:txBody>
          <a:bodyPr rtlCol="0"/>
          <a:lstStyle>
            <a:lvl1pPr algn="l">
              <a:defRPr/>
            </a:lvl1pPr>
          </a:lstStyle>
          <a:p>
            <a:pPr rtl="0"/>
            <a:r>
              <a:rPr lang="ru" noProof="0"/>
              <a:t>Headline</a:t>
            </a:r>
          </a:p>
        </p:txBody>
      </p:sp>
      <p:sp>
        <p:nvSpPr>
          <p:cNvPr id="3" name="Content Placeholder 2"/>
          <p:cNvSpPr>
            <a:spLocks noGrp="1"/>
          </p:cNvSpPr>
          <p:nvPr>
            <p:ph idx="1"/>
          </p:nvPr>
        </p:nvSpPr>
        <p:spPr>
          <a:xfrm>
            <a:off x="456129" y="1132285"/>
            <a:ext cx="8229600" cy="3487165"/>
          </a:xfrm>
          <a:prstGeom prst="rect">
            <a:avLst/>
          </a:prstGeom>
        </p:spPr>
        <p:txBody>
          <a:bodyPr rtlCol="0"/>
          <a:lstStyle>
            <a:lvl1pPr>
              <a:buFont typeface="Arial" pitchFamily="34" charset="0"/>
              <a:buChar char="&gt;"/>
              <a:defRPr/>
            </a:lvl1pPr>
            <a:lvl5pPr>
              <a:defRPr/>
            </a:lvl5pPr>
          </a:lstStyle>
          <a:p>
            <a:pPr lvl="0" rtl="0"/>
            <a:r>
              <a:rPr lang="ru" noProof="0"/>
              <a:t>Click to edit Master text styles</a:t>
            </a:r>
          </a:p>
          <a:p>
            <a:pPr lvl="1" rtl="0"/>
            <a:r>
              <a:rPr lang="ru" noProof="0"/>
              <a:t>Second level</a:t>
            </a:r>
          </a:p>
          <a:p>
            <a:pPr lvl="2" rtl="0"/>
            <a:r>
              <a:rPr lang="ru" noProof="0"/>
              <a:t>Third level</a:t>
            </a:r>
          </a:p>
          <a:p>
            <a:pPr lvl="3" rtl="0"/>
            <a:r>
              <a:rPr lang="ru" noProof="0"/>
              <a:t>Fourth level</a:t>
            </a:r>
          </a:p>
          <a:p>
            <a:pPr lvl="4" rtl="0"/>
            <a:r>
              <a:rPr lang="ru" noProof="0"/>
              <a:t>Fifth level</a:t>
            </a:r>
            <a:endParaRPr lang="en-US" noProof="0" dirty="0"/>
          </a:p>
        </p:txBody>
      </p:sp>
      <p:sp>
        <p:nvSpPr>
          <p:cNvPr id="5" name="TextBox 4"/>
          <p:cNvSpPr txBox="1"/>
          <p:nvPr userDrawn="1"/>
        </p:nvSpPr>
        <p:spPr>
          <a:xfrm>
            <a:off x="456129" y="4759465"/>
            <a:ext cx="2130481" cy="92333"/>
          </a:xfrm>
          <a:prstGeom prst="rect">
            <a:avLst/>
          </a:prstGeom>
          <a:noFill/>
        </p:spPr>
        <p:txBody>
          <a:bodyPr wrap="square" lIns="0" tIns="0" rIns="0" bIns="0" rtlCol="0" anchor="b" anchorCtr="0">
            <a:spAutoFit/>
          </a:bodyPr>
          <a:lstStyle/>
          <a:p>
            <a:pPr rtl="0"/>
            <a:r>
              <a:rPr lang="ru" sz="60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140636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6" name="Content Placeholder 5"/>
          <p:cNvSpPr>
            <a:spLocks noGrp="1"/>
          </p:cNvSpPr>
          <p:nvPr>
            <p:ph sz="quarter" idx="18"/>
          </p:nvPr>
        </p:nvSpPr>
        <p:spPr>
          <a:xfrm>
            <a:off x="258054" y="1202024"/>
            <a:ext cx="5574419" cy="2300091"/>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19"/>
          </p:nvPr>
        </p:nvSpPr>
        <p:spPr>
          <a:xfrm>
            <a:off x="6192838" y="1201738"/>
            <a:ext cx="2698750" cy="2287696"/>
          </a:xfrm>
        </p:spPr>
        <p:txBody>
          <a:bodyPr rtlCol="0">
            <a:noAutofit/>
          </a:bodyPr>
          <a:lstStyle>
            <a:lvl1pPr>
              <a:defRPr sz="1200"/>
            </a:lvl1pPr>
            <a:lvl2pPr>
              <a:defRPr sz="1100"/>
            </a:lvl2pPr>
            <a:lvl3pPr>
              <a:defRPr sz="1000"/>
            </a:lvl3pPr>
            <a:lvl4pPr>
              <a:defRPr sz="1000"/>
            </a:lvl4pPr>
            <a:lvl5pPr>
              <a:defRPr sz="1000"/>
            </a:lvl5p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4"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2587075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Text Placeholder 11"/>
          <p:cNvSpPr>
            <a:spLocks noGrp="1"/>
          </p:cNvSpPr>
          <p:nvPr>
            <p:ph type="body" sz="quarter" idx="32"/>
          </p:nvPr>
        </p:nvSpPr>
        <p:spPr>
          <a:xfrm>
            <a:off x="252413" y="230187"/>
            <a:ext cx="8647112" cy="369332"/>
          </a:xfrm>
        </p:spPr>
        <p:txBody>
          <a:bodyPr rtlCol="0"/>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4" name="Text Placeholder 13"/>
          <p:cNvSpPr>
            <a:spLocks noGrp="1"/>
          </p:cNvSpPr>
          <p:nvPr>
            <p:ph type="body" sz="quarter" idx="33"/>
          </p:nvPr>
        </p:nvSpPr>
        <p:spPr>
          <a:xfrm>
            <a:off x="252413" y="683366"/>
            <a:ext cx="8647112" cy="253916"/>
          </a:xfrm>
        </p:spPr>
        <p:txBody>
          <a:bodyPr rtlCol="0"/>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2290631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description / context goes here</a:t>
            </a:r>
          </a:p>
        </p:txBody>
      </p:sp>
      <p:sp>
        <p:nvSpPr>
          <p:cNvPr id="4" name="Content Placeholder 3"/>
          <p:cNvSpPr>
            <a:spLocks noGrp="1"/>
          </p:cNvSpPr>
          <p:nvPr>
            <p:ph sz="quarter" idx="17"/>
          </p:nvPr>
        </p:nvSpPr>
        <p:spPr>
          <a:xfrm>
            <a:off x="252413" y="1203326"/>
            <a:ext cx="5580062" cy="271703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rtlCol="0"/>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1" name="Text Placeholder 13"/>
          <p:cNvSpPr>
            <a:spLocks noGrp="1"/>
          </p:cNvSpPr>
          <p:nvPr>
            <p:ph type="body" sz="quarter" idx="33"/>
          </p:nvPr>
        </p:nvSpPr>
        <p:spPr>
          <a:xfrm>
            <a:off x="252413" y="683366"/>
            <a:ext cx="8647112" cy="253916"/>
          </a:xfrm>
        </p:spPr>
        <p:txBody>
          <a:bodyPr rtlCol="0"/>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659432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6" name="Content Placeholder 5"/>
          <p:cNvSpPr>
            <a:spLocks noGrp="1"/>
          </p:cNvSpPr>
          <p:nvPr>
            <p:ph sz="quarter" idx="23"/>
          </p:nvPr>
        </p:nvSpPr>
        <p:spPr>
          <a:xfrm>
            <a:off x="248010" y="1213547"/>
            <a:ext cx="5574419" cy="1370903"/>
          </a:xfrm>
        </p:spPr>
        <p:txBody>
          <a:bodyPr rtlCol="0">
            <a:noAutofit/>
          </a:bodyPr>
          <a:lstStyle>
            <a:lvl5pPr>
              <a:buNone/>
              <a:defRPr/>
            </a:lvl5p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3702127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22"/>
          </p:nvPr>
        </p:nvSpPr>
        <p:spPr>
          <a:xfrm>
            <a:off x="247547" y="1209296"/>
            <a:ext cx="4172656" cy="271106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2112652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8"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2326764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5" name="Content Placeholder 4"/>
          <p:cNvSpPr>
            <a:spLocks noGrp="1"/>
          </p:cNvSpPr>
          <p:nvPr>
            <p:ph sz="quarter" idx="24"/>
          </p:nvPr>
        </p:nvSpPr>
        <p:spPr>
          <a:xfrm>
            <a:off x="246633" y="1198258"/>
            <a:ext cx="8644953" cy="138619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Content Placeholder 11"/>
          <p:cNvSpPr>
            <a:spLocks noGrp="1"/>
          </p:cNvSpPr>
          <p:nvPr>
            <p:ph sz="quarter" idx="25"/>
          </p:nvPr>
        </p:nvSpPr>
        <p:spPr>
          <a:xfrm>
            <a:off x="248530" y="2907433"/>
            <a:ext cx="4094871" cy="147248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4" name="Content Placeholder 13"/>
          <p:cNvSpPr>
            <a:spLocks noGrp="1"/>
          </p:cNvSpPr>
          <p:nvPr>
            <p:ph sz="quarter" idx="26"/>
          </p:nvPr>
        </p:nvSpPr>
        <p:spPr>
          <a:xfrm>
            <a:off x="4791076" y="2907433"/>
            <a:ext cx="4100514" cy="147248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8" name="Text Placeholder 13"/>
          <p:cNvSpPr>
            <a:spLocks noGrp="1"/>
          </p:cNvSpPr>
          <p:nvPr>
            <p:ph type="body" sz="quarter" idx="33"/>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3825913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32"/>
          </p:nvPr>
        </p:nvSpPr>
        <p:spPr>
          <a:xfrm>
            <a:off x="252415" y="1192753"/>
            <a:ext cx="2698748" cy="2666729"/>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Content Placeholder 5"/>
          <p:cNvSpPr>
            <a:spLocks noGrp="1"/>
          </p:cNvSpPr>
          <p:nvPr>
            <p:ph sz="quarter" idx="33"/>
          </p:nvPr>
        </p:nvSpPr>
        <p:spPr>
          <a:xfrm>
            <a:off x="3232555" y="1192753"/>
            <a:ext cx="2717870"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34"/>
          </p:nvPr>
        </p:nvSpPr>
        <p:spPr>
          <a:xfrm>
            <a:off x="6192839" y="1192753"/>
            <a:ext cx="2744787"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6"/>
          </p:nvPr>
        </p:nvSpPr>
        <p:spPr>
          <a:xfrm>
            <a:off x="252413" y="683366"/>
            <a:ext cx="86852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310158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3" name="Content Placeholder 2"/>
          <p:cNvSpPr>
            <a:spLocks noGrp="1"/>
          </p:cNvSpPr>
          <p:nvPr>
            <p:ph sz="quarter" idx="32"/>
          </p:nvPr>
        </p:nvSpPr>
        <p:spPr>
          <a:xfrm>
            <a:off x="252415" y="1192753"/>
            <a:ext cx="2698748" cy="2666729"/>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Content Placeholder 5"/>
          <p:cNvSpPr>
            <a:spLocks noGrp="1"/>
          </p:cNvSpPr>
          <p:nvPr>
            <p:ph sz="quarter" idx="33"/>
          </p:nvPr>
        </p:nvSpPr>
        <p:spPr>
          <a:xfrm>
            <a:off x="3232555" y="1192753"/>
            <a:ext cx="2717870"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8" name="Content Placeholder 7"/>
          <p:cNvSpPr>
            <a:spLocks noGrp="1"/>
          </p:cNvSpPr>
          <p:nvPr>
            <p:ph sz="quarter" idx="34"/>
          </p:nvPr>
        </p:nvSpPr>
        <p:spPr>
          <a:xfrm>
            <a:off x="6192839" y="1192753"/>
            <a:ext cx="2744787" cy="2669564"/>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5" name="Text Placeholder 13"/>
          <p:cNvSpPr>
            <a:spLocks noGrp="1"/>
          </p:cNvSpPr>
          <p:nvPr>
            <p:ph type="body" sz="quarter" idx="36"/>
          </p:nvPr>
        </p:nvSpPr>
        <p:spPr>
          <a:xfrm>
            <a:off x="252413" y="683366"/>
            <a:ext cx="86852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42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rtlCol="0"/>
          <a:lstStyle>
            <a:lvl1pPr marL="0" indent="0">
              <a:buNone/>
              <a:defRPr sz="1050">
                <a:solidFill>
                  <a:schemeClr val="accent2">
                    <a:lumMod val="60000"/>
                    <a:lumOff val="40000"/>
                  </a:schemeClr>
                </a:solidFill>
              </a:defRPr>
            </a:lvl1pPr>
          </a:lstStyle>
          <a:p>
            <a:pPr rtl="0"/>
            <a:r>
              <a:rPr lang="ru"/>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rtlCol="0" anchor="t" anchorCtr="0"/>
          <a:lstStyle>
            <a:lvl1pPr algn="l">
              <a:defRPr sz="2400" baseline="0">
                <a:solidFill>
                  <a:srgbClr val="FFFFFF"/>
                </a:solidFill>
              </a:defRPr>
            </a:lvl1pPr>
          </a:lstStyle>
          <a:p>
            <a:pPr rtl="0"/>
            <a:r>
              <a:rPr lang="ru"/>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rtlCol="0" anchor="ctr" anchorCtr="0"/>
          <a:lstStyle>
            <a:lvl1pPr marL="0" indent="0">
              <a:buNone/>
              <a:defRPr sz="1200" baseline="0">
                <a:solidFill>
                  <a:schemeClr val="bg1"/>
                </a:solidFill>
              </a:defRPr>
            </a:lvl1pPr>
          </a:lstStyle>
          <a:p>
            <a:pPr lvl="0" rtl="0"/>
            <a:r>
              <a:rPr lang="ru"/>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2" name="Content Placeholder 11"/>
          <p:cNvSpPr>
            <a:spLocks noGrp="1"/>
          </p:cNvSpPr>
          <p:nvPr>
            <p:ph sz="quarter" idx="33"/>
          </p:nvPr>
        </p:nvSpPr>
        <p:spPr>
          <a:xfrm>
            <a:off x="252413" y="2872039"/>
            <a:ext cx="2683481"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5" name="Content Placeholder 14"/>
          <p:cNvSpPr>
            <a:spLocks noGrp="1"/>
          </p:cNvSpPr>
          <p:nvPr>
            <p:ph sz="quarter" idx="34"/>
          </p:nvPr>
        </p:nvSpPr>
        <p:spPr>
          <a:xfrm>
            <a:off x="3232554" y="2872039"/>
            <a:ext cx="2678893"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19" name="Content Placeholder 18"/>
          <p:cNvSpPr>
            <a:spLocks noGrp="1"/>
          </p:cNvSpPr>
          <p:nvPr>
            <p:ph sz="quarter" idx="35"/>
          </p:nvPr>
        </p:nvSpPr>
        <p:spPr>
          <a:xfrm>
            <a:off x="6192838" y="2872039"/>
            <a:ext cx="2678893" cy="1446550"/>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rtlCol="0" anchor="b" anchorCtr="0">
            <a:noAutofit/>
          </a:bodyPr>
          <a:lstStyle>
            <a:lvl1pPr marL="15874" indent="0">
              <a:buNone/>
              <a:defRPr sz="800" baseline="0">
                <a:solidFill>
                  <a:srgbClr val="8E8F93"/>
                </a:solidFill>
              </a:defRPr>
            </a:lvl1pPr>
          </a:lstStyle>
          <a:p>
            <a:pPr lvl="0" rtl="0"/>
            <a:r>
              <a:rPr lang="ru"/>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rtlCol="0">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22" name="Text Placeholder 13"/>
          <p:cNvSpPr>
            <a:spLocks noGrp="1"/>
          </p:cNvSpPr>
          <p:nvPr>
            <p:ph type="body" sz="quarter" idx="37"/>
          </p:nvPr>
        </p:nvSpPr>
        <p:spPr>
          <a:xfrm>
            <a:off x="252413" y="683366"/>
            <a:ext cx="8647112" cy="253916"/>
          </a:xfrm>
        </p:spPr>
        <p:txBody>
          <a:bodyPr rtlCol="0">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5558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rtl="0"/>
            <a:endParaRPr lang="en-US"/>
          </a:p>
        </p:txBody>
      </p:sp>
      <p:sp>
        <p:nvSpPr>
          <p:cNvPr id="5" name="Content Placeholder 4"/>
          <p:cNvSpPr>
            <a:spLocks noGrp="1"/>
          </p:cNvSpPr>
          <p:nvPr>
            <p:ph sz="quarter" idx="32"/>
          </p:nvPr>
        </p:nvSpPr>
        <p:spPr>
          <a:xfrm>
            <a:off x="252413" y="1735871"/>
            <a:ext cx="8639175" cy="2644043"/>
          </a:xfrm>
        </p:spPr>
        <p:txBody>
          <a:bodyPr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rtl="0"/>
            <a:endParaRPr lang="en-US"/>
          </a:p>
        </p:txBody>
      </p:sp>
      <p:sp>
        <p:nvSpPr>
          <p:cNvPr id="15" name="Text Placeholder 11"/>
          <p:cNvSpPr>
            <a:spLocks noGrp="1"/>
          </p:cNvSpPr>
          <p:nvPr>
            <p:ph type="body" sz="quarter" idx="33"/>
          </p:nvPr>
        </p:nvSpPr>
        <p:spPr>
          <a:xfrm>
            <a:off x="252413" y="230187"/>
            <a:ext cx="8647112" cy="369332"/>
          </a:xfrm>
        </p:spPr>
        <p:txBody>
          <a:bodyPr rtlCol="0">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rtl="0"/>
            <a:r>
              <a:rPr lang="ru"/>
              <a:t>Click to edit Master text styles</a:t>
            </a:r>
          </a:p>
        </p:txBody>
      </p:sp>
      <p:sp>
        <p:nvSpPr>
          <p:cNvPr id="16" name="Text Placeholder 13"/>
          <p:cNvSpPr>
            <a:spLocks noGrp="1"/>
          </p:cNvSpPr>
          <p:nvPr>
            <p:ph type="body" sz="quarter" idx="34"/>
          </p:nvPr>
        </p:nvSpPr>
        <p:spPr>
          <a:xfrm>
            <a:off x="252413" y="683366"/>
            <a:ext cx="8647112" cy="253916"/>
          </a:xfrm>
        </p:spPr>
        <p:txBody>
          <a:bodyPr rtlCol="0">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rtl="0"/>
            <a:r>
              <a:rPr lang="ru"/>
              <a:t>Click to edit Master text styles</a:t>
            </a:r>
          </a:p>
        </p:txBody>
      </p:sp>
    </p:spTree>
    <p:extLst>
      <p:ext uri="{BB962C8B-B14F-4D97-AF65-F5344CB8AC3E}">
        <p14:creationId xmlns:p14="http://schemas.microsoft.com/office/powerpoint/2010/main" val="125594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Tree>
    <p:extLst>
      <p:ext uri="{BB962C8B-B14F-4D97-AF65-F5344CB8AC3E}">
        <p14:creationId xmlns:p14="http://schemas.microsoft.com/office/powerpoint/2010/main" val="3765256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2"/>
            <a:ext cx="6858000" cy="1790700"/>
          </a:xfrm>
          <a:prstGeom prst="rect">
            <a:avLst/>
          </a:prstGeom>
        </p:spPr>
        <p:txBody>
          <a:bodyPr lIns="68589" tIns="34295" rIns="68589" bIns="34295" rtlCol="0" anchor="b"/>
          <a:lstStyle>
            <a:lvl1pPr algn="ctr">
              <a:defRPr sz="4500"/>
            </a:lvl1pPr>
          </a:lstStyle>
          <a:p>
            <a:pPr rtl="0"/>
            <a:r>
              <a:rPr lang="ru"/>
              <a:t>Click to edit Master title style</a:t>
            </a:r>
          </a:p>
        </p:txBody>
      </p:sp>
      <p:sp>
        <p:nvSpPr>
          <p:cNvPr id="3" name="Subtitle 2"/>
          <p:cNvSpPr>
            <a:spLocks noGrp="1"/>
          </p:cNvSpPr>
          <p:nvPr>
            <p:ph type="subTitle" idx="1"/>
          </p:nvPr>
        </p:nvSpPr>
        <p:spPr>
          <a:xfrm>
            <a:off x="1143001" y="2701528"/>
            <a:ext cx="6858000" cy="1241822"/>
          </a:xfrm>
          <a:prstGeom prst="rect">
            <a:avLst/>
          </a:prstGeom>
        </p:spPr>
        <p:txBody>
          <a:bodyPr lIns="68589" tIns="34295" rIns="68589" bIns="34295" rtlCol="0"/>
          <a:lstStyle>
            <a:lvl1pPr marL="0" indent="0" algn="ctr">
              <a:buNone/>
              <a:defRPr sz="1800"/>
            </a:lvl1pPr>
            <a:lvl2pPr marL="342946" indent="0" algn="ctr">
              <a:buNone/>
              <a:defRPr sz="1500"/>
            </a:lvl2pPr>
            <a:lvl3pPr marL="685891" indent="0" algn="ctr">
              <a:buNone/>
              <a:defRPr sz="140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pPr rtl="0"/>
            <a:r>
              <a:rPr lang="ru"/>
              <a:t>Click to edit Master subtitle style</a:t>
            </a:r>
          </a:p>
        </p:txBody>
      </p:sp>
      <p:sp>
        <p:nvSpPr>
          <p:cNvPr id="4" name="Date Placeholder 3"/>
          <p:cNvSpPr>
            <a:spLocks noGrp="1"/>
          </p:cNvSpPr>
          <p:nvPr>
            <p:ph type="dt" sz="half" idx="10"/>
          </p:nvPr>
        </p:nvSpPr>
        <p:spPr>
          <a:xfrm>
            <a:off x="628650" y="4767265"/>
            <a:ext cx="2057400" cy="273844"/>
          </a:xfrm>
          <a:prstGeom prst="rect">
            <a:avLst/>
          </a:prstGeom>
        </p:spPr>
        <p:txBody>
          <a:bodyPr lIns="68589" tIns="34295" rIns="68589" bIns="34295" rtlCol="0"/>
          <a:lstStyle/>
          <a:p>
            <a:pPr rtl="0"/>
            <a:r>
              <a:rPr lang="en-US">
                <a:solidFill>
                  <a:prstClr val="black">
                    <a:tint val="75000"/>
                  </a:prstClr>
                </a:solidFill>
              </a:rPr>
              <a:t>2/20/2018</a:t>
            </a:r>
          </a:p>
        </p:txBody>
      </p:sp>
      <p:sp>
        <p:nvSpPr>
          <p:cNvPr id="5" name="Footer Placeholder 4"/>
          <p:cNvSpPr>
            <a:spLocks noGrp="1"/>
          </p:cNvSpPr>
          <p:nvPr>
            <p:ph type="ftr" sz="quarter" idx="11"/>
          </p:nvPr>
        </p:nvSpPr>
        <p:spPr>
          <a:xfrm>
            <a:off x="3028950" y="4767265"/>
            <a:ext cx="3086100" cy="273844"/>
          </a:xfrm>
          <a:prstGeom prst="rect">
            <a:avLst/>
          </a:prstGeom>
        </p:spPr>
        <p:txBody>
          <a:bodyPr lIns="68589" tIns="34295" rIns="68589" bIns="34295"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a:xfrm>
            <a:off x="6457950" y="4767265"/>
            <a:ext cx="2057400" cy="273844"/>
          </a:xfrm>
          <a:prstGeom prst="rect">
            <a:avLst/>
          </a:prstGeom>
        </p:spPr>
        <p:txBody>
          <a:bodyPr lIns="68589" tIns="34295" rIns="68589" bIns="34295" rtlCol="0"/>
          <a:lstStyle/>
          <a:p>
            <a:pPr rtl="0"/>
            <a:fld id="{89F2CF56-3E32-4FB3-8535-BE9DBBD543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730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4"/>
            <a:ext cx="8229600" cy="822722"/>
          </a:xfrm>
        </p:spPr>
        <p:txBody>
          <a:bodyPr rtlCol="0"/>
          <a:lstStyle>
            <a:lvl1pPr algn="l">
              <a:defRPr/>
            </a:lvl1pPr>
          </a:lstStyle>
          <a:p>
            <a:pPr rtl="0"/>
            <a:r>
              <a:rPr lang="ru" noProof="0"/>
              <a:t>Headline</a:t>
            </a:r>
          </a:p>
        </p:txBody>
      </p:sp>
      <p:sp>
        <p:nvSpPr>
          <p:cNvPr id="3" name="Content Placeholder 2"/>
          <p:cNvSpPr>
            <a:spLocks noGrp="1"/>
          </p:cNvSpPr>
          <p:nvPr>
            <p:ph idx="1"/>
          </p:nvPr>
        </p:nvSpPr>
        <p:spPr>
          <a:xfrm>
            <a:off x="456129" y="1132285"/>
            <a:ext cx="8229600" cy="3487165"/>
          </a:xfrm>
          <a:prstGeom prst="rect">
            <a:avLst/>
          </a:prstGeom>
        </p:spPr>
        <p:txBody>
          <a:bodyPr rtlCol="0"/>
          <a:lstStyle>
            <a:lvl1pPr>
              <a:buFont typeface="Arial" pitchFamily="34" charset="0"/>
              <a:buChar char="&gt;"/>
              <a:defRPr/>
            </a:lvl1pPr>
            <a:lvl5pPr>
              <a:defRPr/>
            </a:lvl5pPr>
          </a:lstStyle>
          <a:p>
            <a:pPr lvl="0" rtl="0"/>
            <a:r>
              <a:rPr lang="ru" noProof="0"/>
              <a:t>Click to edit Master text styles</a:t>
            </a:r>
          </a:p>
          <a:p>
            <a:pPr lvl="1" rtl="0"/>
            <a:r>
              <a:rPr lang="ru" noProof="0"/>
              <a:t>Second level</a:t>
            </a:r>
          </a:p>
          <a:p>
            <a:pPr lvl="2" rtl="0"/>
            <a:r>
              <a:rPr lang="ru" noProof="0"/>
              <a:t>Third level</a:t>
            </a:r>
          </a:p>
          <a:p>
            <a:pPr lvl="3" rtl="0"/>
            <a:r>
              <a:rPr lang="ru" noProof="0"/>
              <a:t>Fourth level</a:t>
            </a:r>
          </a:p>
          <a:p>
            <a:pPr lvl="4" rtl="0"/>
            <a:r>
              <a:rPr lang="ru" noProof="0"/>
              <a:t>Fifth level</a:t>
            </a:r>
            <a:endParaRPr lang="en-US" noProof="0" dirty="0"/>
          </a:p>
        </p:txBody>
      </p:sp>
      <p:sp>
        <p:nvSpPr>
          <p:cNvPr id="5" name="TextBox 4"/>
          <p:cNvSpPr txBox="1"/>
          <p:nvPr userDrawn="1"/>
        </p:nvSpPr>
        <p:spPr>
          <a:xfrm>
            <a:off x="456129" y="4759465"/>
            <a:ext cx="2130481" cy="92333"/>
          </a:xfrm>
          <a:prstGeom prst="rect">
            <a:avLst/>
          </a:prstGeom>
          <a:noFill/>
        </p:spPr>
        <p:txBody>
          <a:bodyPr wrap="square" lIns="0" tIns="0" rIns="0" bIns="0" rtlCol="0" anchor="b" anchorCtr="0">
            <a:spAutoFit/>
          </a:bodyPr>
          <a:lstStyle/>
          <a:p>
            <a:pPr rtl="0"/>
            <a:r>
              <a:rPr lang="ru" sz="60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3350843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98"/>
            <a:ext cx="8229600" cy="821531"/>
          </a:xfrm>
        </p:spPr>
        <p:txBody>
          <a:bodyPr rtlCol="0"/>
          <a:lstStyle/>
          <a:p>
            <a:pPr rtl="0"/>
            <a:r>
              <a:rPr lang="ru"/>
              <a:t>Click to edit Master title style</a:t>
            </a:r>
            <a:endParaRPr lang="en-US" dirty="0"/>
          </a:p>
        </p:txBody>
      </p:sp>
      <p:sp>
        <p:nvSpPr>
          <p:cNvPr id="3" name="Content Placeholder 2"/>
          <p:cNvSpPr>
            <a:spLocks noGrp="1"/>
          </p:cNvSpPr>
          <p:nvPr>
            <p:ph sz="half" idx="1"/>
          </p:nvPr>
        </p:nvSpPr>
        <p:spPr>
          <a:xfrm>
            <a:off x="457200" y="1132285"/>
            <a:ext cx="8229600" cy="3571875"/>
          </a:xfrm>
        </p:spPr>
        <p:txBody>
          <a:bodyPr rIns="0" rtlCol="0">
            <a:noAutofit/>
          </a:bodyPr>
          <a:lstStyle>
            <a:lvl1pPr marL="0" indent="0" algn="l">
              <a:buNone/>
              <a:defRPr sz="1700">
                <a:solidFill>
                  <a:srgbClr val="626469"/>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rtl="0"/>
            <a:r>
              <a:rPr lang="ru"/>
              <a:t>Click to edit Master text styles</a:t>
            </a:r>
          </a:p>
        </p:txBody>
      </p:sp>
      <p:sp>
        <p:nvSpPr>
          <p:cNvPr id="5" name="TextBox 4"/>
          <p:cNvSpPr txBox="1"/>
          <p:nvPr userDrawn="1"/>
        </p:nvSpPr>
        <p:spPr>
          <a:xfrm>
            <a:off x="456129" y="4759465"/>
            <a:ext cx="2130481" cy="92333"/>
          </a:xfrm>
          <a:prstGeom prst="rect">
            <a:avLst/>
          </a:prstGeom>
          <a:noFill/>
        </p:spPr>
        <p:txBody>
          <a:bodyPr wrap="square" lIns="0" tIns="0" rIns="0" bIns="0" rtlCol="0" anchor="b" anchorCtr="0">
            <a:spAutoFit/>
          </a:bodyPr>
          <a:lstStyle/>
          <a:p>
            <a:pPr rtl="0"/>
            <a:r>
              <a:rPr lang="ru" sz="60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283230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66" y="230188"/>
            <a:ext cx="8633531" cy="403940"/>
          </a:xfrm>
          <a:prstGeom prst="rect">
            <a:avLst/>
          </a:prstGeom>
        </p:spPr>
        <p:txBody>
          <a:bodyPr lIns="91420" tIns="45710" rIns="91420" bIns="45710" rtlCol="0">
            <a:spAutoFit/>
          </a:bodyPr>
          <a:lstStyle>
            <a:lvl1pPr>
              <a:defRPr sz="2000"/>
            </a:lvl1pPr>
          </a:lstStyle>
          <a:p>
            <a:pPr rtl="0"/>
            <a:r>
              <a:rPr lang="ru"/>
              <a:t>Click To Edit Master Title Style</a:t>
            </a:r>
          </a:p>
        </p:txBody>
      </p:sp>
      <p:sp>
        <p:nvSpPr>
          <p:cNvPr id="20" name="Text Placeholder 11"/>
          <p:cNvSpPr>
            <a:spLocks noGrp="1"/>
          </p:cNvSpPr>
          <p:nvPr>
            <p:ph type="body" sz="quarter" idx="13" hasCustomPrompt="1"/>
          </p:nvPr>
        </p:nvSpPr>
        <p:spPr>
          <a:xfrm>
            <a:off x="252419" y="4062456"/>
            <a:ext cx="5580061" cy="126958"/>
          </a:xfrm>
          <a:prstGeom prst="rect">
            <a:avLst/>
          </a:prstGeom>
        </p:spPr>
        <p:txBody>
          <a:bodyPr lIns="0" tIns="0" rIns="0" bIns="0" rtlCol="0" anchor="b" anchorCtr="0">
            <a:spAutoFit/>
          </a:bodyPr>
          <a:lstStyle>
            <a:lvl1pPr marL="15874" indent="0">
              <a:buNone/>
              <a:defRPr sz="800" baseline="0">
                <a:solidFill>
                  <a:srgbClr val="8E8F93"/>
                </a:solidFill>
              </a:defRPr>
            </a:lvl1pPr>
          </a:lstStyle>
          <a:p>
            <a:pPr lvl="0" rtl="0"/>
            <a:r>
              <a:rPr lang="ru"/>
              <a:t>Optional caption goes here</a:t>
            </a:r>
          </a:p>
        </p:txBody>
      </p:sp>
      <p:sp>
        <p:nvSpPr>
          <p:cNvPr id="23" name="Text Placeholder 2"/>
          <p:cNvSpPr>
            <a:spLocks noGrp="1"/>
          </p:cNvSpPr>
          <p:nvPr>
            <p:ph type="body" idx="15" hasCustomPrompt="1"/>
          </p:nvPr>
        </p:nvSpPr>
        <p:spPr>
          <a:xfrm>
            <a:off x="258065" y="604936"/>
            <a:ext cx="8633531" cy="173124"/>
          </a:xfrm>
          <a:prstGeom prst="rect">
            <a:avLst/>
          </a:prstGeom>
        </p:spPr>
        <p:txBody>
          <a:bodyPr lIns="0" tIns="0" rIns="0" bIns="0" rtlCol="0" anchor="t">
            <a:spAutoFit/>
          </a:bodyPr>
          <a:lstStyle>
            <a:lvl1pPr marL="0" indent="0">
              <a:spcBef>
                <a:spcPts val="0"/>
              </a:spcBef>
              <a:spcAft>
                <a:spcPts val="0"/>
              </a:spcAft>
              <a:buNone/>
              <a:defRPr sz="1100" b="0" baseline="0">
                <a:solidFill>
                  <a:schemeClr val="accent6"/>
                </a:solidFill>
              </a:defRPr>
            </a:lvl1pPr>
            <a:lvl2pPr marL="457040" indent="0">
              <a:buNone/>
              <a:defRPr sz="2000" b="1"/>
            </a:lvl2pPr>
            <a:lvl3pPr marL="914082" indent="0">
              <a:buNone/>
              <a:defRPr sz="1800" b="1"/>
            </a:lvl3pPr>
            <a:lvl4pPr marL="1371122" indent="0">
              <a:buNone/>
              <a:defRPr sz="1600" b="1"/>
            </a:lvl4pPr>
            <a:lvl5pPr marL="1828163" indent="0">
              <a:buNone/>
              <a:defRPr sz="1600" b="1"/>
            </a:lvl5pPr>
            <a:lvl6pPr marL="2285198" indent="0">
              <a:buNone/>
              <a:defRPr sz="1600" b="1"/>
            </a:lvl6pPr>
            <a:lvl7pPr marL="2742242" indent="0">
              <a:buNone/>
              <a:defRPr sz="1600" b="1"/>
            </a:lvl7pPr>
            <a:lvl8pPr marL="3199279" indent="0">
              <a:buNone/>
              <a:defRPr sz="1600" b="1"/>
            </a:lvl8pPr>
            <a:lvl9pPr marL="3656318" indent="0">
              <a:buNone/>
              <a:defRPr sz="1600" b="1"/>
            </a:lvl9pPr>
          </a:lstStyle>
          <a:p>
            <a:pPr lvl="0" rtl="0"/>
            <a:r>
              <a:rPr lang="ru"/>
              <a:t>Click To Edit Master Text Styles</a:t>
            </a:r>
          </a:p>
        </p:txBody>
      </p:sp>
      <p:sp>
        <p:nvSpPr>
          <p:cNvPr id="4" name="Content Placeholder 3"/>
          <p:cNvSpPr>
            <a:spLocks noGrp="1"/>
          </p:cNvSpPr>
          <p:nvPr>
            <p:ph sz="quarter" idx="17"/>
          </p:nvPr>
        </p:nvSpPr>
        <p:spPr>
          <a:xfrm>
            <a:off x="252415" y="1203335"/>
            <a:ext cx="5580062" cy="2788441"/>
          </a:xfrm>
          <a:prstGeom prst="rect">
            <a:avLst/>
          </a:prstGeom>
        </p:spPr>
        <p:txBody>
          <a:bodyPr lIns="91420" tIns="45710" rIns="91420" bIns="45710"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9" name="Slide Number Placeholder 5"/>
          <p:cNvSpPr>
            <a:spLocks noGrp="1"/>
          </p:cNvSpPr>
          <p:nvPr>
            <p:ph type="sldNum" sz="quarter" idx="4"/>
          </p:nvPr>
        </p:nvSpPr>
        <p:spPr>
          <a:xfrm>
            <a:off x="1747892" y="485716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8" y="485716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spTree>
    <p:extLst>
      <p:ext uri="{BB962C8B-B14F-4D97-AF65-F5344CB8AC3E}">
        <p14:creationId xmlns:p14="http://schemas.microsoft.com/office/powerpoint/2010/main" val="375131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rtlCol="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rtl="0"/>
            <a:r>
              <a:rPr lang="ru"/>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rtlCol="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rtlCol="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rtl="0"/>
            <a:r>
              <a:rPr lang="ru"/>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rtl="0"/>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rtl="0">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rtlCol="0" anchor="ctr"/>
          <a:lstStyle>
            <a:lvl1pPr algn="ctr">
              <a:buNone/>
              <a:defRPr sz="1300" b="1">
                <a:solidFill>
                  <a:schemeClr val="accent1"/>
                </a:solidFill>
              </a:defRPr>
            </a:lvl1pPr>
          </a:lstStyle>
          <a:p>
            <a:pPr rtl="0"/>
            <a:r>
              <a:rPr lang="ru"/>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rtlCol="0" anchor="ctr"/>
          <a:lstStyle>
            <a:lvl1pPr algn="ctr">
              <a:buNone/>
              <a:defRPr sz="1300" b="1">
                <a:solidFill>
                  <a:schemeClr val="accent1"/>
                </a:solidFill>
              </a:defRPr>
            </a:lvl1pPr>
          </a:lstStyle>
          <a:p>
            <a:pPr rtl="0"/>
            <a:r>
              <a:rPr lang="ru"/>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rtlCol="0" anchor="ctr"/>
          <a:lstStyle>
            <a:lvl1pPr algn="ctr">
              <a:buNone/>
              <a:defRPr sz="1300" b="1">
                <a:solidFill>
                  <a:schemeClr val="accent1"/>
                </a:solidFill>
              </a:defRPr>
            </a:lvl1pPr>
          </a:lstStyle>
          <a:p>
            <a:pPr rtl="0"/>
            <a:r>
              <a:rPr lang="ru"/>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rtlCol="0" anchor="ctr"/>
          <a:lstStyle>
            <a:lvl1pPr algn="ctr">
              <a:buNone/>
              <a:defRPr sz="1300" b="1">
                <a:solidFill>
                  <a:schemeClr val="accent1"/>
                </a:solidFill>
              </a:defRPr>
            </a:lvl1pPr>
          </a:lstStyle>
          <a:p>
            <a:pPr rtl="0"/>
            <a:r>
              <a:rPr lang="ru"/>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rtlCol="0" anchor="ctr"/>
          <a:lstStyle>
            <a:lvl1pPr algn="ctr">
              <a:buNone/>
              <a:defRPr sz="1300" b="1">
                <a:solidFill>
                  <a:schemeClr val="accent1"/>
                </a:solidFill>
              </a:defRPr>
            </a:lvl1pPr>
          </a:lstStyle>
          <a:p>
            <a:pPr rtl="0"/>
            <a:r>
              <a:rPr lang="ru"/>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rtlCol="0" anchor="ctr"/>
          <a:lstStyle>
            <a:lvl1pPr algn="ctr">
              <a:buNone/>
              <a:defRPr sz="1300" b="1">
                <a:solidFill>
                  <a:schemeClr val="accent1"/>
                </a:solidFill>
              </a:defRPr>
            </a:lvl1pPr>
          </a:lstStyle>
          <a:p>
            <a:pPr rtl="0"/>
            <a:r>
              <a:rPr lang="ru"/>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rtlCol="0" anchor="ctr"/>
          <a:lstStyle>
            <a:lvl1pPr algn="ctr">
              <a:buNone/>
              <a:defRPr sz="1300" b="1">
                <a:solidFill>
                  <a:schemeClr val="accent1"/>
                </a:solidFill>
              </a:defRPr>
            </a:lvl1pPr>
          </a:lstStyle>
          <a:p>
            <a:pPr rtl="0"/>
            <a:r>
              <a:rPr lang="ru"/>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rtlCol="0" anchor="ctr"/>
          <a:lstStyle>
            <a:lvl1pPr algn="ctr">
              <a:buNone/>
              <a:defRPr sz="1300" b="1">
                <a:solidFill>
                  <a:schemeClr val="accent1"/>
                </a:solidFill>
              </a:defRPr>
            </a:lvl1pPr>
          </a:lstStyle>
          <a:p>
            <a:pPr rtl="0"/>
            <a:r>
              <a:rPr lang="ru"/>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rtlCol="0" anchor="ctr"/>
          <a:lstStyle>
            <a:lvl1pPr>
              <a:buNone/>
              <a:defRPr sz="1300" b="1">
                <a:solidFill>
                  <a:schemeClr val="accent1"/>
                </a:solidFill>
              </a:defRPr>
            </a:lvl1pPr>
          </a:lstStyle>
          <a:p>
            <a:pPr rtl="0"/>
            <a:r>
              <a:rPr lang="ru"/>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rtlCol="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rtl="0"/>
            <a:r>
              <a:rPr lang="ru"/>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rtlCol="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rtlCol="0" anchor="ctr" anchorCtr="0">
            <a:spAutoFit/>
          </a:bodyPr>
          <a:lstStyle>
            <a:lvl1pPr algn="l">
              <a:defRPr sz="2400" baseline="0">
                <a:solidFill>
                  <a:schemeClr val="tx2"/>
                </a:solidFill>
              </a:defRPr>
            </a:lvl1pPr>
          </a:lstStyle>
          <a:p>
            <a:pPr rtl="0"/>
            <a:r>
              <a:rPr lang="ru"/>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rtlCol="0"/>
          <a:lstStyle>
            <a:lvl1pPr marL="0" indent="0">
              <a:buNone/>
              <a:defRPr/>
            </a:lvl1pPr>
          </a:lstStyle>
          <a:p>
            <a:pPr lvl="0" rtl="0"/>
            <a:r>
              <a:rPr lang="ru"/>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rtlCol="0" anchor="ctr" anchorCtr="0">
            <a:noAutofit/>
          </a:bodyPr>
          <a:lstStyle>
            <a:lvl1pPr algn="l">
              <a:defRPr sz="2400" baseline="0">
                <a:solidFill>
                  <a:schemeClr val="tx2"/>
                </a:solidFill>
              </a:defRPr>
            </a:lvl1pPr>
          </a:lstStyle>
          <a:p>
            <a:pPr rtl="0"/>
            <a:r>
              <a:rPr lang="ru"/>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rtlCol="0" anchor="ctr" anchorCtr="0">
            <a:noAutofit/>
          </a:bodyPr>
          <a:lstStyle>
            <a:lvl1pPr marL="0" indent="0">
              <a:buNone/>
              <a:defRPr sz="1400" baseline="0">
                <a:solidFill>
                  <a:schemeClr val="accent1"/>
                </a:solidFill>
              </a:defRPr>
            </a:lvl1pPr>
          </a:lstStyle>
          <a:p>
            <a:pPr lvl="0" rtl="0"/>
            <a:r>
              <a:rPr lang="ru"/>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rtlCol="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rtl="0"/>
            <a:r>
              <a:rPr lang="ru"/>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rtl="0"/>
            <a:r>
              <a:rPr lang="ru"/>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rtlCol="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pPr rtl="0"/>
            <a:r>
              <a:rPr lang="ru"/>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rtlCol="0" anchor="t">
            <a:noAutofit/>
          </a:bodyPr>
          <a:lstStyle>
            <a:lvl1pPr marL="0" indent="0" algn="ctr">
              <a:buFont typeface="Arial"/>
              <a:buNone/>
              <a:defRPr sz="4000">
                <a:solidFill>
                  <a:schemeClr val="bg1"/>
                </a:solidFill>
              </a:defRPr>
            </a:lvl1pPr>
          </a:lstStyle>
          <a:p>
            <a:pPr rtl="0"/>
            <a:r>
              <a:rPr lang="ru"/>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8" r:id="rId15"/>
    <p:sldLayoutId id="2147483730" r:id="rId16"/>
    <p:sldLayoutId id="2147483732" r:id="rId17"/>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pPr rtl="0"/>
            <a:r>
              <a:rPr lang="ru"/>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a:p>
            <a:pPr lvl="5" rtl="0"/>
            <a:r>
              <a:rPr lang="ru"/>
              <a:t>Sixth level</a:t>
            </a:r>
          </a:p>
          <a:p>
            <a:pPr lvl="6" rtl="0"/>
            <a:r>
              <a:rPr lang="ru"/>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7" name="Picture 6" descr="schneider_LIO_Life-Green_RGB.png"/>
          <p:cNvPicPr>
            <a:picLocks noChangeAspect="1"/>
          </p:cNvPicPr>
          <p:nvPr/>
        </p:nvPicPr>
        <p:blipFill>
          <a:blip r:embed="rId15"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 id="2147483738" r:id="rId13"/>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pPr rtl="0"/>
            <a:r>
              <a:rPr lang="ru"/>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a:p>
            <a:pPr lvl="5" rtl="0"/>
            <a:r>
              <a:rPr lang="ru"/>
              <a:t>Sixth level</a:t>
            </a:r>
          </a:p>
          <a:p>
            <a:pPr lvl="6" rtl="0"/>
            <a:r>
              <a:rPr lang="ru"/>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rtl="0"/>
            <a:r>
              <a:rPr lang="ru"/>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rtl="0"/>
            <a:r>
              <a:rPr lang="ru"/>
              <a:t>Confidential Property of Schneider Electric |</a:t>
            </a:r>
          </a:p>
        </p:txBody>
      </p:sp>
      <p:pic>
        <p:nvPicPr>
          <p:cNvPr id="7" name="Picture 6" descr="schneider_LIO_Life-Green_RGB.png"/>
          <p:cNvPicPr>
            <a:picLocks noChangeAspect="1"/>
          </p:cNvPicPr>
          <p:nvPr/>
        </p:nvPicPr>
        <p:blipFill>
          <a:blip r:embed="rId18"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41218477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hyperlink" Target="http://www.apc.com/wp/?wp=256"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7.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notesSlide" Target="../notesSlides/notesSlide4.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33.jpeg"/><Relationship Id="rId5" Type="http://schemas.openxmlformats.org/officeDocument/2006/relationships/image" Target="../media/image18.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p:sp>
      <p:sp>
        <p:nvSpPr>
          <p:cNvPr id="12" name="Title 11"/>
          <p:cNvSpPr>
            <a:spLocks noGrp="1"/>
          </p:cNvSpPr>
          <p:nvPr>
            <p:ph type="ctrTitle"/>
          </p:nvPr>
        </p:nvSpPr>
        <p:spPr/>
        <p:txBody>
          <a:bodyPr rtlCol="0"/>
          <a:lstStyle/>
          <a:p>
            <a:pPr rtl="0"/>
            <a:endParaRPr lang="en-US" dirty="0"/>
          </a:p>
        </p:txBody>
      </p:sp>
      <p:sp>
        <p:nvSpPr>
          <p:cNvPr id="13" name="Subtitle 12"/>
          <p:cNvSpPr>
            <a:spLocks noGrp="1"/>
          </p:cNvSpPr>
          <p:nvPr>
            <p:ph type="subTitle" idx="1"/>
          </p:nvPr>
        </p:nvSpPr>
        <p:spPr/>
        <p:txBody>
          <a:bodyPr rtlCol="0"/>
          <a:lstStyle/>
          <a:p>
            <a:pPr rtl="0"/>
            <a:endParaRPr lang="en-US" dirty="0"/>
          </a:p>
        </p:txBody>
      </p:sp>
      <p:pic>
        <p:nvPicPr>
          <p:cNvPr id="7" name="Picture Placeholder 9" descr="42-23790801_rev1_1.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Lst>
          </a:blip>
          <a:srcRect r="16417"/>
          <a:stretch/>
        </p:blipFill>
        <p:spPr>
          <a:xfrm>
            <a:off x="5" y="-860611"/>
            <a:ext cx="9143995" cy="5242118"/>
          </a:xfrm>
          <a:prstGeom prst="rect">
            <a:avLst/>
          </a:prstGeom>
        </p:spPr>
      </p:pic>
      <p:sp>
        <p:nvSpPr>
          <p:cNvPr id="5" name="Footer Placeholder 4"/>
          <p:cNvSpPr>
            <a:spLocks noGrp="1"/>
          </p:cNvSpPr>
          <p:nvPr>
            <p:ph type="ftr" sz="quarter" idx="3"/>
          </p:nvPr>
        </p:nvSpPr>
        <p:spPr>
          <a:xfrm>
            <a:off x="252415" y="4857155"/>
            <a:ext cx="2525291" cy="103034"/>
          </a:xfrm>
        </p:spPr>
        <p:txBody>
          <a:bodyPr rtlCol="0"/>
          <a:lstStyle/>
          <a:p>
            <a:pPr rtl="0"/>
            <a:r>
              <a:rPr lang="ru" dirty="0"/>
              <a:t>Конфиденциальная собственность компании Schneider Electric  </a:t>
            </a:r>
          </a:p>
        </p:txBody>
      </p:sp>
      <p:sp>
        <p:nvSpPr>
          <p:cNvPr id="15" name="Text Placeholder 14"/>
          <p:cNvSpPr>
            <a:spLocks noGrp="1"/>
          </p:cNvSpPr>
          <p:nvPr>
            <p:ph type="body" sz="quarter" idx="15"/>
          </p:nvPr>
        </p:nvSpPr>
        <p:spPr>
          <a:xfrm>
            <a:off x="0" y="3627418"/>
            <a:ext cx="9144000" cy="869277"/>
          </a:xfrm>
        </p:spPr>
        <p:txBody>
          <a:bodyPr rtlCol="0"/>
          <a:lstStyle/>
          <a:p>
            <a:pPr rtl="0"/>
            <a:r>
              <a:rPr lang="ru-RU" dirty="0"/>
              <a:t>Алексей Соловьев </a:t>
            </a:r>
          </a:p>
          <a:p>
            <a:pPr rtl="0"/>
            <a:r>
              <a:rPr lang="ru-RU" dirty="0"/>
              <a:t>Технический директор </a:t>
            </a:r>
          </a:p>
          <a:p>
            <a:pPr rtl="0"/>
            <a:r>
              <a:rPr lang="en-US" dirty="0"/>
              <a:t>IT Division Schneider Electric</a:t>
            </a:r>
            <a:endParaRPr lang="ru" dirty="0"/>
          </a:p>
          <a:p>
            <a:pPr rtl="0"/>
            <a:endParaRPr lang="en-US" b="1" dirty="0"/>
          </a:p>
        </p:txBody>
      </p:sp>
      <p:sp>
        <p:nvSpPr>
          <p:cNvPr id="8" name="Title 2"/>
          <p:cNvSpPr txBox="1">
            <a:spLocks/>
          </p:cNvSpPr>
          <p:nvPr/>
        </p:nvSpPr>
        <p:spPr>
          <a:xfrm>
            <a:off x="252415" y="577575"/>
            <a:ext cx="6030052" cy="1945293"/>
          </a:xfrm>
          <a:prstGeom prst="rect">
            <a:avLst/>
          </a:prstGeom>
        </p:spPr>
        <p:txBody>
          <a:bodyPr lIns="0" tIns="0" rIns="0" bIns="0" rtlCol="0" anchor="ctr" anchorCtr="0">
            <a:noAutofit/>
          </a:bodyPr>
          <a:lstStyle/>
          <a:p>
            <a:pPr lvl="0" rtl="0">
              <a:spcBef>
                <a:spcPct val="0"/>
              </a:spcBef>
            </a:pPr>
            <a:r>
              <a:rPr lang="ru" sz="3200" dirty="0">
                <a:solidFill>
                  <a:schemeClr val="bg1"/>
                </a:solidFill>
              </a:rPr>
              <a:t>Почему облачные вычисления требуют переосмысления отказоустойчивости</a:t>
            </a:r>
            <a:br>
              <a:rPr lang="en-US" sz="3200" dirty="0">
                <a:solidFill>
                  <a:schemeClr val="bg1"/>
                </a:solidFill>
              </a:rPr>
            </a:br>
            <a:r>
              <a:rPr lang="ru" sz="3200" dirty="0">
                <a:solidFill>
                  <a:schemeClr val="bg1"/>
                </a:solidFill>
              </a:rPr>
              <a:t>на периферии</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Shape 341"/>
          <p:cNvSpPr txBox="1">
            <a:spLocks/>
          </p:cNvSpPr>
          <p:nvPr/>
        </p:nvSpPr>
        <p:spPr>
          <a:xfrm>
            <a:off x="170420" y="2586759"/>
            <a:ext cx="6035171" cy="915066"/>
          </a:xfrm>
          <a:prstGeom prst="rect">
            <a:avLst/>
          </a:prstGeom>
          <a:noFill/>
          <a:ln>
            <a:noFill/>
          </a:ln>
        </p:spPr>
        <p:txBody>
          <a:bodyPr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chemeClr val="dk1"/>
              </a:buClr>
              <a:buSzPct val="25000"/>
            </a:pPr>
            <a:r>
              <a:rPr lang="ru" sz="1200" b="1" dirty="0">
                <a:solidFill>
                  <a:schemeClr val="bg1"/>
                </a:solidFill>
              </a:rPr>
              <a:t>Более сильная зависимость от областей применения, основанных на облачных вычислениях, означает, что компаниям нужно переосмыслить уровень </a:t>
            </a:r>
            <a:r>
              <a:rPr lang="ru-RU" sz="1200" b="1" dirty="0">
                <a:solidFill>
                  <a:schemeClr val="bg1"/>
                </a:solidFill>
              </a:rPr>
              <a:t>доступности</a:t>
            </a:r>
            <a:r>
              <a:rPr lang="ru" sz="1200" b="1" dirty="0">
                <a:solidFill>
                  <a:schemeClr val="bg1"/>
                </a:solidFill>
              </a:rPr>
              <a:t> оборудования, формирующего локальную физическую инфраструктуру для периферийных вычислений. </a:t>
            </a:r>
          </a:p>
        </p:txBody>
      </p:sp>
    </p:spTree>
    <p:extLst>
      <p:ext uri="{BB962C8B-B14F-4D97-AF65-F5344CB8AC3E}">
        <p14:creationId xmlns:p14="http://schemas.microsoft.com/office/powerpoint/2010/main" val="345370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flipV="1">
            <a:off x="6094838" y="1913502"/>
            <a:ext cx="1" cy="440054"/>
          </a:xfrm>
          <a:prstGeom prst="line">
            <a:avLst/>
          </a:prstGeom>
          <a:ln w="25400" cap="rnd">
            <a:solidFill>
              <a:srgbClr val="4F5156"/>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2593239" y="4857155"/>
            <a:ext cx="525690" cy="92333"/>
          </a:xfrm>
        </p:spPr>
        <p:txBody>
          <a:bodyPr rtlCol="0"/>
          <a:lstStyle/>
          <a:p>
            <a:pPr rtl="0"/>
            <a:r>
              <a:rPr lang="ru" dirty="0"/>
              <a:t>Стр. </a:t>
            </a:r>
            <a:fld id="{5A9C12DC-491F-9444-86A2-13AC5C62A2FC}" type="slidenum">
              <a:rPr lang="en-US" smtClean="0"/>
              <a:pPr rtl="0"/>
              <a:t>10</a:t>
            </a:fld>
            <a:endParaRPr lang="en-US" dirty="0"/>
          </a:p>
        </p:txBody>
      </p:sp>
      <p:sp>
        <p:nvSpPr>
          <p:cNvPr id="7" name="Footer Placeholder 6"/>
          <p:cNvSpPr>
            <a:spLocks noGrp="1"/>
          </p:cNvSpPr>
          <p:nvPr>
            <p:ph type="ftr" sz="quarter" idx="3"/>
          </p:nvPr>
        </p:nvSpPr>
        <p:spPr>
          <a:xfrm>
            <a:off x="252413" y="4853879"/>
            <a:ext cx="3187875" cy="92333"/>
          </a:xfrm>
        </p:spPr>
        <p:txBody>
          <a:bodyPr rtlCol="0"/>
          <a:lstStyle/>
          <a:p>
            <a:pPr rtl="0"/>
            <a:r>
              <a:rPr lang="ru" dirty="0"/>
              <a:t>Конфиденциальная собственность компании Schneider Electric |</a:t>
            </a:r>
            <a:endParaRPr lang="en-US" dirty="0"/>
          </a:p>
        </p:txBody>
      </p:sp>
      <p:sp>
        <p:nvSpPr>
          <p:cNvPr id="8" name="Text Placeholder 7"/>
          <p:cNvSpPr>
            <a:spLocks noGrp="1"/>
          </p:cNvSpPr>
          <p:nvPr>
            <p:ph type="body" sz="quarter" idx="32"/>
          </p:nvPr>
        </p:nvSpPr>
        <p:spPr/>
        <p:txBody>
          <a:bodyPr rtlCol="0"/>
          <a:lstStyle/>
          <a:p>
            <a:pPr rtl="0"/>
            <a:r>
              <a:rPr lang="ru" sz="2200" dirty="0"/>
              <a:t>Доступность зависимых систем</a:t>
            </a:r>
          </a:p>
        </p:txBody>
      </p:sp>
      <p:sp>
        <p:nvSpPr>
          <p:cNvPr id="10" name="Content Placeholder 7"/>
          <p:cNvSpPr txBox="1">
            <a:spLocks/>
          </p:cNvSpPr>
          <p:nvPr/>
        </p:nvSpPr>
        <p:spPr>
          <a:xfrm>
            <a:off x="4752452" y="3480955"/>
            <a:ext cx="4171950" cy="1295833"/>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rtl="0"/>
            <a:r>
              <a:rPr lang="ru" sz="1200" dirty="0"/>
              <a:t>Доступность облачного ЦОДа Tier 3 = </a:t>
            </a:r>
            <a:r>
              <a:rPr lang="ru" sz="1200" dirty="0">
                <a:solidFill>
                  <a:srgbClr val="42B4E6"/>
                </a:solidFill>
              </a:rPr>
              <a:t>99,98 %</a:t>
            </a:r>
          </a:p>
          <a:p>
            <a:pPr rtl="0"/>
            <a:r>
              <a:rPr lang="ru" sz="1200" dirty="0"/>
              <a:t>Доступность периферийного ЦОДа Tier 1 = </a:t>
            </a:r>
            <a:r>
              <a:rPr lang="ru" sz="1200" dirty="0">
                <a:solidFill>
                  <a:srgbClr val="42B4E6"/>
                </a:solidFill>
              </a:rPr>
              <a:t>99,67 %</a:t>
            </a:r>
          </a:p>
          <a:p>
            <a:pPr marL="0" indent="0" rtl="0"/>
            <a:r>
              <a:rPr lang="ru" sz="1200" dirty="0"/>
              <a:t>Доступность = 99,98 % </a:t>
            </a:r>
            <a:r>
              <a:rPr lang="ru" sz="1200" dirty="0">
                <a:sym typeface="Symbol"/>
              </a:rPr>
              <a:t></a:t>
            </a:r>
            <a:r>
              <a:rPr lang="ru" sz="1200" dirty="0"/>
              <a:t> 99,67 % = </a:t>
            </a:r>
            <a:r>
              <a:rPr lang="ru" sz="1200" b="1" dirty="0">
                <a:solidFill>
                  <a:srgbClr val="42B4E6"/>
                </a:solidFill>
              </a:rPr>
              <a:t>99,65 % </a:t>
            </a:r>
            <a:endParaRPr lang="en-US" sz="1200" dirty="0">
              <a:solidFill>
                <a:srgbClr val="42B4E6"/>
              </a:solidFill>
            </a:endParaRPr>
          </a:p>
          <a:p>
            <a:pPr marL="0" indent="0" rtl="0"/>
            <a:r>
              <a:rPr lang="ru" sz="1200" dirty="0"/>
              <a:t>Простой = </a:t>
            </a:r>
            <a:r>
              <a:rPr lang="ru" sz="1200" b="1" dirty="0">
                <a:solidFill>
                  <a:srgbClr val="42B4E6"/>
                </a:solidFill>
              </a:rPr>
              <a:t>30,7 часов/год</a:t>
            </a:r>
          </a:p>
          <a:p>
            <a:pPr marL="0" indent="0" rtl="0"/>
            <a:endParaRPr lang="en-US" b="1" dirty="0">
              <a:solidFill>
                <a:srgbClr val="B10043"/>
              </a:solidFill>
            </a:endParaRPr>
          </a:p>
        </p:txBody>
      </p:sp>
      <p:sp>
        <p:nvSpPr>
          <p:cNvPr id="11" name="Content Placeholder 6"/>
          <p:cNvSpPr txBox="1">
            <a:spLocks/>
          </p:cNvSpPr>
          <p:nvPr/>
        </p:nvSpPr>
        <p:spPr>
          <a:xfrm>
            <a:off x="835200" y="2568575"/>
            <a:ext cx="2605088" cy="539750"/>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0" indent="15875" rtl="0"/>
            <a:r>
              <a:rPr lang="ru" sz="1200" dirty="0"/>
              <a:t>Доступность = </a:t>
            </a:r>
            <a:r>
              <a:rPr lang="ru" sz="1200" b="1" dirty="0">
                <a:solidFill>
                  <a:srgbClr val="B10043"/>
                </a:solidFill>
              </a:rPr>
              <a:t>99,98 % </a:t>
            </a:r>
          </a:p>
          <a:p>
            <a:pPr marL="0" indent="15875" rtl="0"/>
            <a:r>
              <a:rPr lang="ru" sz="1200" dirty="0"/>
              <a:t>Простой = </a:t>
            </a:r>
            <a:r>
              <a:rPr lang="ru" sz="1200" b="1" dirty="0">
                <a:solidFill>
                  <a:srgbClr val="B10043"/>
                </a:solidFill>
              </a:rPr>
              <a:t>1,6 часов/год</a:t>
            </a:r>
          </a:p>
        </p:txBody>
      </p:sp>
      <p:sp>
        <p:nvSpPr>
          <p:cNvPr id="17" name="Rectangle 16"/>
          <p:cNvSpPr/>
          <p:nvPr/>
        </p:nvSpPr>
        <p:spPr>
          <a:xfrm>
            <a:off x="5510935" y="2353556"/>
            <a:ext cx="1167807" cy="503803"/>
          </a:xfrm>
          <a:prstGeom prst="rect">
            <a:avLst/>
          </a:pr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000" dirty="0">
                <a:solidFill>
                  <a:schemeClr val="bg1"/>
                </a:solidFill>
              </a:rPr>
              <a:t>Периферийный ЦОД</a:t>
            </a:r>
          </a:p>
        </p:txBody>
      </p:sp>
      <p:sp>
        <p:nvSpPr>
          <p:cNvPr id="22" name="Rectangle 21"/>
          <p:cNvSpPr/>
          <p:nvPr/>
        </p:nvSpPr>
        <p:spPr>
          <a:xfrm>
            <a:off x="5155114" y="1346399"/>
            <a:ext cx="1900359" cy="720611"/>
          </a:xfrm>
          <a:prstGeom prst="rect">
            <a:avLst/>
          </a:pr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400">
                <a:solidFill>
                  <a:schemeClr val="bg1"/>
                </a:solidFill>
              </a:rPr>
              <a:t>Централизованный ЦОД</a:t>
            </a:r>
          </a:p>
        </p:txBody>
      </p:sp>
      <p:sp>
        <p:nvSpPr>
          <p:cNvPr id="23" name="TextBox 22"/>
          <p:cNvSpPr txBox="1"/>
          <p:nvPr/>
        </p:nvSpPr>
        <p:spPr>
          <a:xfrm>
            <a:off x="252413" y="826381"/>
            <a:ext cx="3500981" cy="438590"/>
          </a:xfrm>
          <a:prstGeom prst="rect">
            <a:avLst/>
          </a:prstGeom>
          <a:noFill/>
        </p:spPr>
        <p:txBody>
          <a:bodyPr wrap="square" lIns="68586" tIns="34294" rIns="68586" bIns="34294" rtlCol="0">
            <a:spAutoFit/>
          </a:bodyPr>
          <a:lstStyle/>
          <a:p>
            <a:pPr algn="ctr" defTabSz="685891" rtl="0" fontAlgn="base">
              <a:spcBef>
                <a:spcPct val="0"/>
              </a:spcBef>
              <a:spcAft>
                <a:spcPct val="0"/>
              </a:spcAft>
            </a:pPr>
            <a:r>
              <a:rPr lang="ru" sz="1200" dirty="0">
                <a:solidFill>
                  <a:srgbClr val="626469"/>
                </a:solidFill>
                <a:cs typeface="Arial" pitchFamily="34" charset="0"/>
              </a:rPr>
              <a:t>Если я сосредоточен на доступности только централизованного ЦОДа уровня Tier 3...</a:t>
            </a:r>
          </a:p>
        </p:txBody>
      </p:sp>
      <p:sp>
        <p:nvSpPr>
          <p:cNvPr id="24" name="Rectangle 23"/>
          <p:cNvSpPr/>
          <p:nvPr/>
        </p:nvSpPr>
        <p:spPr>
          <a:xfrm>
            <a:off x="1013353" y="1632507"/>
            <a:ext cx="1841997" cy="813727"/>
          </a:xfrm>
          <a:prstGeom prst="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400" dirty="0">
                <a:solidFill>
                  <a:schemeClr val="bg1"/>
                </a:solidFill>
              </a:rPr>
              <a:t>Централизованный ЦОД</a:t>
            </a:r>
          </a:p>
        </p:txBody>
      </p:sp>
      <p:sp>
        <p:nvSpPr>
          <p:cNvPr id="25" name="TextBox 24"/>
          <p:cNvSpPr txBox="1"/>
          <p:nvPr/>
        </p:nvSpPr>
        <p:spPr>
          <a:xfrm>
            <a:off x="4344349" y="826381"/>
            <a:ext cx="3500981" cy="438590"/>
          </a:xfrm>
          <a:prstGeom prst="rect">
            <a:avLst/>
          </a:prstGeom>
          <a:noFill/>
        </p:spPr>
        <p:txBody>
          <a:bodyPr wrap="square" lIns="68586" tIns="34294" rIns="68586" bIns="34294" rtlCol="0">
            <a:spAutoFit/>
          </a:bodyPr>
          <a:lstStyle/>
          <a:p>
            <a:pPr algn="ctr" defTabSz="685891" rtl="0" fontAlgn="base">
              <a:spcBef>
                <a:spcPct val="0"/>
              </a:spcBef>
              <a:spcAft>
                <a:spcPct val="0"/>
              </a:spcAft>
            </a:pPr>
            <a:r>
              <a:rPr lang="ru" sz="1200" dirty="0">
                <a:solidFill>
                  <a:srgbClr val="626469"/>
                </a:solidFill>
                <a:cs typeface="Arial" pitchFamily="34" charset="0"/>
              </a:rPr>
              <a:t>А если принять во внимание точку зрения </a:t>
            </a:r>
            <a:r>
              <a:rPr lang="ru-RU" sz="1200" dirty="0">
                <a:solidFill>
                  <a:srgbClr val="626469"/>
                </a:solidFill>
                <a:cs typeface="Arial" pitchFamily="34" charset="0"/>
              </a:rPr>
              <a:t>пользователя</a:t>
            </a:r>
            <a:r>
              <a:rPr lang="ru" sz="1200" dirty="0">
                <a:solidFill>
                  <a:srgbClr val="626469"/>
                </a:solidFill>
                <a:cs typeface="Arial" pitchFamily="34" charset="0"/>
              </a:rPr>
              <a:t> периферийного ЦОДа…</a:t>
            </a:r>
          </a:p>
        </p:txBody>
      </p:sp>
      <p:sp>
        <p:nvSpPr>
          <p:cNvPr id="30" name="Rectangle 29"/>
          <p:cNvSpPr/>
          <p:nvPr/>
        </p:nvSpPr>
        <p:spPr>
          <a:xfrm>
            <a:off x="4178093" y="2983229"/>
            <a:ext cx="4895379" cy="338554"/>
          </a:xfrm>
          <a:prstGeom prst="rect">
            <a:avLst/>
          </a:prstGeom>
        </p:spPr>
        <p:txBody>
          <a:bodyPr wrap="none" rtlCol="0">
            <a:spAutoFit/>
          </a:bodyPr>
          <a:lstStyle/>
          <a:p>
            <a:pPr rtl="0"/>
            <a:r>
              <a:rPr lang="ru" sz="1600" dirty="0">
                <a:solidFill>
                  <a:srgbClr val="42B4E6"/>
                </a:solidFill>
                <a:latin typeface="Arial" panose="020B0604020202020204" pitchFamily="34" charset="0"/>
                <a:ea typeface="汉仪中圆简"/>
                <a:cs typeface="Times New Roman" panose="02020603050405020304" pitchFamily="18" charset="0"/>
              </a:rPr>
              <a:t>Доступность</a:t>
            </a:r>
            <a:r>
              <a:rPr lang="ru" sz="1600" baseline="-25000" dirty="0">
                <a:solidFill>
                  <a:srgbClr val="42B4E6"/>
                </a:solidFill>
                <a:latin typeface="Arial" panose="020B0604020202020204" pitchFamily="34" charset="0"/>
                <a:ea typeface="汉仪中圆简"/>
                <a:cs typeface="Times New Roman" panose="02020603050405020304" pitchFamily="18" charset="0"/>
              </a:rPr>
              <a:t>системы </a:t>
            </a:r>
            <a:r>
              <a:rPr lang="ru" sz="1600" dirty="0">
                <a:solidFill>
                  <a:srgbClr val="42B4E6"/>
                </a:solidFill>
                <a:latin typeface="Arial" panose="020B0604020202020204" pitchFamily="34" charset="0"/>
                <a:ea typeface="汉仪中圆简"/>
                <a:cs typeface="Times New Roman" panose="02020603050405020304" pitchFamily="18" charset="0"/>
              </a:rPr>
              <a:t>= Доступность</a:t>
            </a:r>
            <a:r>
              <a:rPr lang="ru" sz="1600" baseline="-25000" dirty="0">
                <a:solidFill>
                  <a:srgbClr val="42B4E6"/>
                </a:solidFill>
                <a:latin typeface="Arial" panose="020B0604020202020204" pitchFamily="34" charset="0"/>
                <a:ea typeface="汉仪中圆简"/>
                <a:cs typeface="Times New Roman" panose="02020603050405020304" pitchFamily="18" charset="0"/>
              </a:rPr>
              <a:t>1 </a:t>
            </a:r>
            <a:r>
              <a:rPr lang="ru" sz="1600" dirty="0">
                <a:solidFill>
                  <a:srgbClr val="42B4E6"/>
                </a:solidFill>
                <a:latin typeface="Arial" panose="020B0604020202020204" pitchFamily="34" charset="0"/>
                <a:ea typeface="汉仪中圆简"/>
                <a:cs typeface="Times New Roman" panose="02020603050405020304" pitchFamily="18" charset="0"/>
                <a:sym typeface="Symbol"/>
              </a:rPr>
              <a:t></a:t>
            </a:r>
            <a:r>
              <a:rPr lang="ru" sz="1600" dirty="0">
                <a:solidFill>
                  <a:srgbClr val="42B4E6"/>
                </a:solidFill>
                <a:latin typeface="Arial" panose="020B0604020202020204" pitchFamily="34" charset="0"/>
                <a:ea typeface="汉仪中圆简"/>
                <a:cs typeface="Times New Roman" panose="02020603050405020304" pitchFamily="18" charset="0"/>
              </a:rPr>
              <a:t> Доступность</a:t>
            </a:r>
            <a:r>
              <a:rPr lang="ru" sz="1600" baseline="-25000" dirty="0">
                <a:solidFill>
                  <a:srgbClr val="42B4E6"/>
                </a:solidFill>
                <a:latin typeface="Arial" panose="020B0604020202020204" pitchFamily="34" charset="0"/>
                <a:ea typeface="汉仪中圆简"/>
                <a:cs typeface="Times New Roman" panose="02020603050405020304" pitchFamily="18" charset="0"/>
              </a:rPr>
              <a:t>2</a:t>
            </a:r>
            <a:endParaRPr lang="en-US" sz="1600" dirty="0">
              <a:solidFill>
                <a:srgbClr val="42B4E6"/>
              </a:solidFill>
            </a:endParaRPr>
          </a:p>
        </p:txBody>
      </p:sp>
    </p:spTree>
    <p:extLst>
      <p:ext uri="{BB962C8B-B14F-4D97-AF65-F5344CB8AC3E}">
        <p14:creationId xmlns:p14="http://schemas.microsoft.com/office/powerpoint/2010/main" val="262099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4"/>
          </p:nvPr>
        </p:nvSpPr>
        <p:spPr>
          <a:xfrm>
            <a:off x="4917369" y="1144064"/>
            <a:ext cx="4172656" cy="2711063"/>
          </a:xfrm>
        </p:spPr>
        <p:txBody>
          <a:bodyPr rtlCol="0"/>
          <a:lstStyle/>
          <a:p>
            <a:pPr rtl="0"/>
            <a:r>
              <a:rPr lang="ru" sz="2000" b="1" dirty="0">
                <a:solidFill>
                  <a:schemeClr val="bg1">
                    <a:lumMod val="50000"/>
                  </a:schemeClr>
                </a:solidFill>
              </a:rPr>
              <a:t>Новая парадигма  </a:t>
            </a:r>
          </a:p>
          <a:p>
            <a:pPr marL="0" indent="0" rtl="0">
              <a:spcBef>
                <a:spcPts val="0"/>
              </a:spcBef>
              <a:spcAft>
                <a:spcPts val="0"/>
              </a:spcAft>
            </a:pPr>
            <a:r>
              <a:rPr lang="ru" sz="1400" dirty="0">
                <a:solidFill>
                  <a:srgbClr val="42B4E6"/>
                </a:solidFill>
              </a:rPr>
              <a:t>Неисправность понимается как </a:t>
            </a:r>
            <a:r>
              <a:rPr lang="ru" sz="1400" u="sng" dirty="0">
                <a:solidFill>
                  <a:srgbClr val="42B4E6"/>
                </a:solidFill>
              </a:rPr>
              <a:t>прерывание работы пользователя</a:t>
            </a:r>
            <a:r>
              <a:rPr lang="ru" sz="1400" dirty="0">
                <a:solidFill>
                  <a:srgbClr val="42B4E6"/>
                </a:solidFill>
              </a:rPr>
              <a:t>, включая потерю связи в локальных микро-ЦОДах </a:t>
            </a:r>
          </a:p>
          <a:p>
            <a:pPr rtl="0"/>
            <a:endParaRPr lang="en-US" sz="1400" dirty="0"/>
          </a:p>
        </p:txBody>
      </p:sp>
      <p:sp>
        <p:nvSpPr>
          <p:cNvPr id="5" name="Content Placeholder 4"/>
          <p:cNvSpPr>
            <a:spLocks noGrp="1"/>
          </p:cNvSpPr>
          <p:nvPr>
            <p:ph sz="quarter" idx="22"/>
          </p:nvPr>
        </p:nvSpPr>
        <p:spPr>
          <a:xfrm>
            <a:off x="247547" y="1209296"/>
            <a:ext cx="3733610" cy="2711063"/>
          </a:xfrm>
        </p:spPr>
        <p:txBody>
          <a:bodyPr rtlCol="0"/>
          <a:lstStyle/>
          <a:p>
            <a:pPr rtl="0"/>
            <a:r>
              <a:rPr lang="ru" sz="2000" b="1" dirty="0">
                <a:solidFill>
                  <a:schemeClr val="bg1">
                    <a:lumMod val="50000"/>
                  </a:schemeClr>
                </a:solidFill>
              </a:rPr>
              <a:t>Текущая парадигма</a:t>
            </a:r>
          </a:p>
          <a:p>
            <a:pPr marL="0" indent="0" rtl="0">
              <a:spcBef>
                <a:spcPts val="0"/>
              </a:spcBef>
              <a:spcAft>
                <a:spcPts val="0"/>
              </a:spcAft>
            </a:pPr>
            <a:r>
              <a:rPr lang="ru" sz="1400" dirty="0">
                <a:solidFill>
                  <a:srgbClr val="B10043"/>
                </a:solidFill>
              </a:rPr>
              <a:t>Неисправность определяется как нарушение работы </a:t>
            </a:r>
            <a:r>
              <a:rPr lang="ru" sz="1400" u="sng" dirty="0">
                <a:solidFill>
                  <a:srgbClr val="B10043"/>
                </a:solidFill>
              </a:rPr>
              <a:t>ИТ-оборудования</a:t>
            </a:r>
            <a:r>
              <a:rPr lang="ru" sz="1400" dirty="0">
                <a:solidFill>
                  <a:srgbClr val="B10043"/>
                </a:solidFill>
              </a:rPr>
              <a:t> в одном ЦОДе.</a:t>
            </a:r>
          </a:p>
          <a:p>
            <a:pPr rtl="0"/>
            <a:endParaRPr lang="en-US" sz="1400" dirty="0"/>
          </a:p>
        </p:txBody>
      </p:sp>
      <p:sp>
        <p:nvSpPr>
          <p:cNvPr id="6" name="Slide Number Placeholder 5"/>
          <p:cNvSpPr>
            <a:spLocks noGrp="1"/>
          </p:cNvSpPr>
          <p:nvPr>
            <p:ph type="sldNum" sz="quarter" idx="4"/>
          </p:nvPr>
        </p:nvSpPr>
        <p:spPr>
          <a:xfrm>
            <a:off x="2601865" y="4874407"/>
            <a:ext cx="525690" cy="92333"/>
          </a:xfrm>
        </p:spPr>
        <p:txBody>
          <a:bodyPr rtlCol="0"/>
          <a:lstStyle/>
          <a:p>
            <a:pPr rtl="0"/>
            <a:r>
              <a:rPr lang="ru" dirty="0"/>
              <a:t>Стр. </a:t>
            </a:r>
            <a:fld id="{5A9C12DC-491F-9444-86A2-13AC5C62A2FC}" type="slidenum">
              <a:rPr lang="en-US" smtClean="0"/>
              <a:pPr rtl="0"/>
              <a:t>11</a:t>
            </a:fld>
            <a:endParaRPr lang="en-US" dirty="0"/>
          </a:p>
        </p:txBody>
      </p:sp>
      <p:sp>
        <p:nvSpPr>
          <p:cNvPr id="7" name="Footer Placeholder 6"/>
          <p:cNvSpPr>
            <a:spLocks noGrp="1"/>
          </p:cNvSpPr>
          <p:nvPr>
            <p:ph type="ftr" sz="quarter" idx="3"/>
          </p:nvPr>
        </p:nvSpPr>
        <p:spPr>
          <a:xfrm>
            <a:off x="252413" y="4862505"/>
            <a:ext cx="2999745" cy="92333"/>
          </a:xfrm>
        </p:spPr>
        <p:txBody>
          <a:bodyPr rtlCol="0"/>
          <a:lstStyle/>
          <a:p>
            <a:pPr rtl="0"/>
            <a:r>
              <a:rPr lang="ru" dirty="0"/>
              <a:t>Конфиденциальная собственность компании Schneider Electric |</a:t>
            </a:r>
            <a:endParaRPr lang="en-US" dirty="0"/>
          </a:p>
        </p:txBody>
      </p:sp>
      <p:sp>
        <p:nvSpPr>
          <p:cNvPr id="8" name="Text Placeholder 7"/>
          <p:cNvSpPr>
            <a:spLocks noGrp="1"/>
          </p:cNvSpPr>
          <p:nvPr>
            <p:ph type="body" sz="quarter" idx="32"/>
          </p:nvPr>
        </p:nvSpPr>
        <p:spPr>
          <a:xfrm>
            <a:off x="252412" y="230187"/>
            <a:ext cx="8798069" cy="842958"/>
          </a:xfrm>
        </p:spPr>
        <p:txBody>
          <a:bodyPr rtlCol="0"/>
          <a:lstStyle/>
          <a:p>
            <a:pPr marL="0" indent="0" rtl="0"/>
            <a:r>
              <a:rPr lang="ru" sz="2000" dirty="0"/>
              <a:t>Наше понимание «неисправности» нуждается в развитии</a:t>
            </a:r>
          </a:p>
          <a:p>
            <a:pPr rtl="0"/>
            <a:endParaRPr lang="en-US" sz="2000" dirty="0"/>
          </a:p>
        </p:txBody>
      </p:sp>
      <p:sp>
        <p:nvSpPr>
          <p:cNvPr id="10" name="Rounded Rectangle 9"/>
          <p:cNvSpPr/>
          <p:nvPr/>
        </p:nvSpPr>
        <p:spPr>
          <a:xfrm>
            <a:off x="4764969" y="2679085"/>
            <a:ext cx="3886662" cy="395814"/>
          </a:xfrm>
          <a:prstGeom prst="roundRect">
            <a:avLst/>
          </a:pr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rtl="0">
              <a:buFont typeface="Arial" panose="020B0604020202020204" pitchFamily="34" charset="0"/>
              <a:buChar char="•"/>
            </a:pPr>
            <a:r>
              <a:rPr lang="ru" sz="1200" dirty="0"/>
              <a:t>Фокус на </a:t>
            </a:r>
            <a:r>
              <a:rPr lang="ru-RU" sz="1200" dirty="0"/>
              <a:t>гибридной среде и</a:t>
            </a:r>
            <a:r>
              <a:rPr lang="ru" sz="1200" dirty="0"/>
              <a:t> производительности системы</a:t>
            </a:r>
          </a:p>
        </p:txBody>
      </p:sp>
      <p:sp>
        <p:nvSpPr>
          <p:cNvPr id="11" name="Rounded Rectangle 10"/>
          <p:cNvSpPr/>
          <p:nvPr/>
        </p:nvSpPr>
        <p:spPr>
          <a:xfrm>
            <a:off x="4764969" y="3535408"/>
            <a:ext cx="3886662" cy="419399"/>
          </a:xfrm>
          <a:prstGeom prst="roundRect">
            <a:avLst/>
          </a:pr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ru-RU" sz="1200" dirty="0"/>
              <a:t>Критическое влияние количества пользователей и их функций</a:t>
            </a:r>
            <a:endParaRPr lang="ru" sz="1200" dirty="0"/>
          </a:p>
        </p:txBody>
      </p:sp>
      <p:sp>
        <p:nvSpPr>
          <p:cNvPr id="12" name="Rounded Rectangle 11"/>
          <p:cNvSpPr/>
          <p:nvPr/>
        </p:nvSpPr>
        <p:spPr>
          <a:xfrm>
            <a:off x="4764969" y="3113301"/>
            <a:ext cx="3886662" cy="382552"/>
          </a:xfrm>
          <a:prstGeom prst="roundRect">
            <a:avLst/>
          </a:pr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rtl="0">
              <a:buFont typeface="Arial" panose="020B0604020202020204" pitchFamily="34" charset="0"/>
              <a:buChar char="•"/>
            </a:pPr>
            <a:r>
              <a:rPr lang="ru-RU" sz="1200" dirty="0"/>
              <a:t>Сбой в случае воздействия на пользователя</a:t>
            </a:r>
            <a:endParaRPr lang="ru" sz="1200" dirty="0"/>
          </a:p>
        </p:txBody>
      </p:sp>
      <p:sp>
        <p:nvSpPr>
          <p:cNvPr id="13" name="Rounded Rectangle 12"/>
          <p:cNvSpPr/>
          <p:nvPr/>
        </p:nvSpPr>
        <p:spPr>
          <a:xfrm>
            <a:off x="246895" y="2684581"/>
            <a:ext cx="3886662" cy="394272"/>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rtl="0">
              <a:buFont typeface="Arial" panose="020B0604020202020204" pitchFamily="34" charset="0"/>
              <a:buChar char="•"/>
            </a:pPr>
            <a:r>
              <a:rPr lang="ru" sz="1200" dirty="0"/>
              <a:t>Фокус на централизованных ЦОДах</a:t>
            </a:r>
          </a:p>
        </p:txBody>
      </p:sp>
      <p:sp>
        <p:nvSpPr>
          <p:cNvPr id="14" name="Rounded Rectangle 13"/>
          <p:cNvSpPr/>
          <p:nvPr/>
        </p:nvSpPr>
        <p:spPr>
          <a:xfrm>
            <a:off x="246895" y="3535408"/>
            <a:ext cx="3886662" cy="409460"/>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ru" sz="1200" dirty="0"/>
              <a:t>Не охватывает филиалы/удаленные площадки </a:t>
            </a:r>
            <a:r>
              <a:rPr lang="ru-RU" sz="1200" dirty="0"/>
              <a:t>или рабочих/бизнес-процессы</a:t>
            </a:r>
            <a:endParaRPr lang="ru" sz="1200" dirty="0"/>
          </a:p>
        </p:txBody>
      </p:sp>
      <p:sp>
        <p:nvSpPr>
          <p:cNvPr id="15" name="Rounded Rectangle 14"/>
          <p:cNvSpPr/>
          <p:nvPr/>
        </p:nvSpPr>
        <p:spPr>
          <a:xfrm>
            <a:off x="246895" y="3113301"/>
            <a:ext cx="3886662" cy="394273"/>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rtl="0">
              <a:buFont typeface="Arial" panose="020B0604020202020204" pitchFamily="34" charset="0"/>
              <a:buChar char="•"/>
            </a:pPr>
            <a:r>
              <a:rPr lang="ru-RU" sz="1200" dirty="0"/>
              <a:t>Сбой в случае воздействия на ИТ-оборудование в стойке</a:t>
            </a:r>
            <a:endParaRPr lang="ru" sz="1200" dirty="0"/>
          </a:p>
        </p:txBody>
      </p:sp>
    </p:spTree>
    <p:extLst>
      <p:ext uri="{BB962C8B-B14F-4D97-AF65-F5344CB8AC3E}">
        <p14:creationId xmlns:p14="http://schemas.microsoft.com/office/powerpoint/2010/main" val="64916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93239" y="4857155"/>
            <a:ext cx="525690" cy="92333"/>
          </a:xfrm>
        </p:spPr>
        <p:txBody>
          <a:bodyPr rtlCol="0"/>
          <a:lstStyle/>
          <a:p>
            <a:pPr rtl="0"/>
            <a:r>
              <a:rPr lang="ru" dirty="0">
                <a:latin typeface="+mn-lt"/>
              </a:rPr>
              <a:t>Стр. </a:t>
            </a:r>
            <a:fld id="{5A9C12DC-491F-9444-86A2-13AC5C62A2FC}" type="slidenum">
              <a:rPr lang="en-US" smtClean="0">
                <a:latin typeface="+mn-lt"/>
              </a:rPr>
              <a:pPr rtl="0"/>
              <a:t>12</a:t>
            </a:fld>
            <a:endParaRPr lang="en-US" dirty="0">
              <a:latin typeface="+mn-lt"/>
            </a:endParaRPr>
          </a:p>
        </p:txBody>
      </p:sp>
      <p:sp>
        <p:nvSpPr>
          <p:cNvPr id="3" name="Footer Placeholder 2"/>
          <p:cNvSpPr>
            <a:spLocks noGrp="1"/>
          </p:cNvSpPr>
          <p:nvPr>
            <p:ph type="ftr" sz="quarter" idx="3"/>
          </p:nvPr>
        </p:nvSpPr>
        <p:spPr>
          <a:xfrm>
            <a:off x="252413" y="4857155"/>
            <a:ext cx="3008372" cy="92333"/>
          </a:xfrm>
        </p:spPr>
        <p:txBody>
          <a:bodyPr rtlCol="0"/>
          <a:lstStyle/>
          <a:p>
            <a:pPr rtl="0"/>
            <a:r>
              <a:rPr lang="ru" dirty="0">
                <a:latin typeface="+mn-lt"/>
              </a:rPr>
              <a:t>Конфиденциальная собственность компании Schneider Electric |</a:t>
            </a:r>
            <a:endParaRPr lang="en-US" dirty="0">
              <a:latin typeface="+mn-lt"/>
            </a:endParaRPr>
          </a:p>
        </p:txBody>
      </p:sp>
      <p:sp>
        <p:nvSpPr>
          <p:cNvPr id="5" name="Text Placeholder 4"/>
          <p:cNvSpPr>
            <a:spLocks noGrp="1"/>
          </p:cNvSpPr>
          <p:nvPr>
            <p:ph type="body" sz="quarter" idx="32"/>
          </p:nvPr>
        </p:nvSpPr>
        <p:spPr>
          <a:xfrm>
            <a:off x="252413" y="230187"/>
            <a:ext cx="8647112" cy="369332"/>
          </a:xfrm>
        </p:spPr>
        <p:txBody>
          <a:bodyPr rtlCol="0"/>
          <a:lstStyle/>
          <a:p>
            <a:pPr rtl="0"/>
            <a:r>
              <a:rPr lang="ru-RU" sz="2200" dirty="0">
                <a:latin typeface="+mn-lt"/>
              </a:rPr>
              <a:t>Добавим </a:t>
            </a:r>
            <a:r>
              <a:rPr lang="ru" sz="2200" dirty="0">
                <a:latin typeface="+mn-lt"/>
              </a:rPr>
              <a:t>к этому количество задействованных рабочих </a:t>
            </a:r>
          </a:p>
          <a:p>
            <a:pPr rtl="0"/>
            <a:r>
              <a:rPr lang="ru-RU" sz="2200" dirty="0">
                <a:latin typeface="+mn-lt"/>
              </a:rPr>
              <a:t>и их бизнес-функцию</a:t>
            </a:r>
            <a:endParaRPr lang="ru" sz="2200" dirty="0">
              <a:latin typeface="+mn-lt"/>
            </a:endParaRPr>
          </a:p>
        </p:txBody>
      </p:sp>
      <p:sp>
        <p:nvSpPr>
          <p:cNvPr id="8" name="Rectangle 7"/>
          <p:cNvSpPr/>
          <p:nvPr/>
        </p:nvSpPr>
        <p:spPr>
          <a:xfrm>
            <a:off x="509509" y="3512705"/>
            <a:ext cx="8291946" cy="704232"/>
          </a:xfrm>
          <a:prstGeom prst="rect">
            <a:avLst/>
          </a:prstGeom>
          <a:solidFill>
            <a:srgbClr val="42B4E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sz="2000" dirty="0">
                <a:solidFill>
                  <a:schemeClr val="bg1"/>
                </a:solidFill>
              </a:rPr>
              <a:t>Доступность периферии доминирует в уравнении</a:t>
            </a:r>
          </a:p>
        </p:txBody>
      </p:sp>
      <p:graphicFrame>
        <p:nvGraphicFramePr>
          <p:cNvPr id="4" name="Таблица 3"/>
          <p:cNvGraphicFramePr>
            <a:graphicFrameLocks noGrp="1"/>
          </p:cNvGraphicFramePr>
          <p:nvPr>
            <p:extLst>
              <p:ext uri="{D42A27DB-BD31-4B8C-83A1-F6EECF244321}">
                <p14:modId xmlns:p14="http://schemas.microsoft.com/office/powerpoint/2010/main" val="1606089279"/>
              </p:ext>
            </p:extLst>
          </p:nvPr>
        </p:nvGraphicFramePr>
        <p:xfrm>
          <a:off x="260349" y="1580400"/>
          <a:ext cx="8639176" cy="1402937"/>
        </p:xfrm>
        <a:graphic>
          <a:graphicData uri="http://schemas.openxmlformats.org/drawingml/2006/table">
            <a:tbl>
              <a:tblPr firstRow="1" firstCol="1" bandRow="1">
                <a:tableStyleId>{5C22544A-7EE6-4342-B048-85BDC9FD1C3A}</a:tableStyleId>
              </a:tblPr>
              <a:tblGrid>
                <a:gridCol w="1730361">
                  <a:extLst>
                    <a:ext uri="{9D8B030D-6E8A-4147-A177-3AD203B41FA5}">
                      <a16:colId xmlns:a16="http://schemas.microsoft.com/office/drawing/2014/main" val="20000"/>
                    </a:ext>
                  </a:extLst>
                </a:gridCol>
                <a:gridCol w="1023060">
                  <a:extLst>
                    <a:ext uri="{9D8B030D-6E8A-4147-A177-3AD203B41FA5}">
                      <a16:colId xmlns:a16="http://schemas.microsoft.com/office/drawing/2014/main" val="20001"/>
                    </a:ext>
                  </a:extLst>
                </a:gridCol>
                <a:gridCol w="846235">
                  <a:extLst>
                    <a:ext uri="{9D8B030D-6E8A-4147-A177-3AD203B41FA5}">
                      <a16:colId xmlns:a16="http://schemas.microsoft.com/office/drawing/2014/main" val="20002"/>
                    </a:ext>
                  </a:extLst>
                </a:gridCol>
                <a:gridCol w="1237777">
                  <a:extLst>
                    <a:ext uri="{9D8B030D-6E8A-4147-A177-3AD203B41FA5}">
                      <a16:colId xmlns:a16="http://schemas.microsoft.com/office/drawing/2014/main" val="20003"/>
                    </a:ext>
                  </a:extLst>
                </a:gridCol>
                <a:gridCol w="1136734">
                  <a:extLst>
                    <a:ext uri="{9D8B030D-6E8A-4147-A177-3AD203B41FA5}">
                      <a16:colId xmlns:a16="http://schemas.microsoft.com/office/drawing/2014/main" val="20004"/>
                    </a:ext>
                  </a:extLst>
                </a:gridCol>
                <a:gridCol w="1351450">
                  <a:extLst>
                    <a:ext uri="{9D8B030D-6E8A-4147-A177-3AD203B41FA5}">
                      <a16:colId xmlns:a16="http://schemas.microsoft.com/office/drawing/2014/main" val="20005"/>
                    </a:ext>
                  </a:extLst>
                </a:gridCol>
                <a:gridCol w="1313559">
                  <a:extLst>
                    <a:ext uri="{9D8B030D-6E8A-4147-A177-3AD203B41FA5}">
                      <a16:colId xmlns:a16="http://schemas.microsoft.com/office/drawing/2014/main" val="20006"/>
                    </a:ext>
                  </a:extLst>
                </a:gridCol>
              </a:tblGrid>
              <a:tr h="191729">
                <a:tc gridSpan="7">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Доступность ЦОДа</a:t>
                      </a:r>
                      <a:endParaRPr lang="ru-RU" sz="700"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hMerge="1">
                  <a:txBody>
                    <a:bodyPr/>
                    <a:lstStyle/>
                    <a:p>
                      <a:pPr rtl="0"/>
                      <a:endParaRPr lang="ru-RU"/>
                    </a:p>
                  </a:txBody>
                  <a:tcPr/>
                </a:tc>
                <a:tc hMerge="1">
                  <a:txBody>
                    <a:bodyPr/>
                    <a:lstStyle/>
                    <a:p>
                      <a:pPr rtl="0"/>
                      <a:endParaRPr lang="ru-RU"/>
                    </a:p>
                  </a:txBody>
                  <a:tcPr/>
                </a:tc>
                <a:tc hMerge="1">
                  <a:txBody>
                    <a:bodyPr/>
                    <a:lstStyle/>
                    <a:p>
                      <a:pPr rtl="0"/>
                      <a:endParaRPr lang="ru-RU"/>
                    </a:p>
                  </a:txBody>
                  <a:tcPr/>
                </a:tc>
                <a:tc hMerge="1">
                  <a:txBody>
                    <a:bodyPr/>
                    <a:lstStyle/>
                    <a:p>
                      <a:pPr rtl="0"/>
                      <a:endParaRPr lang="ru-RU"/>
                    </a:p>
                  </a:txBody>
                  <a:tcPr/>
                </a:tc>
                <a:tc hMerge="1">
                  <a:txBody>
                    <a:bodyPr/>
                    <a:lstStyle/>
                    <a:p>
                      <a:pPr rtl="0"/>
                      <a:endParaRPr lang="ru-RU"/>
                    </a:p>
                  </a:txBody>
                  <a:tcPr/>
                </a:tc>
                <a:tc hMerge="1">
                  <a:txBody>
                    <a:bodyPr/>
                    <a:lstStyle/>
                    <a:p>
                      <a:pPr rtl="0"/>
                      <a:endParaRPr lang="ru-RU"/>
                    </a:p>
                  </a:txBody>
                  <a:tcPr/>
                </a:tc>
                <a:extLst>
                  <a:ext uri="{0D108BD9-81ED-4DB2-BD59-A6C34878D82A}">
                    <a16:rowId xmlns:a16="http://schemas.microsoft.com/office/drawing/2014/main" val="10000"/>
                  </a:ext>
                </a:extLst>
              </a:tr>
              <a:tr h="383458">
                <a:tc>
                  <a:txBody>
                    <a:bodyPr/>
                    <a:lstStyle/>
                    <a:p>
                      <a:pPr algn="ctr" rtl="0">
                        <a:lnSpc>
                          <a:spcPct val="115000"/>
                        </a:lnSpc>
                        <a:spcAft>
                          <a:spcPts val="0"/>
                        </a:spcAft>
                      </a:pPr>
                      <a:r>
                        <a:rPr lang="ru" sz="700" dirty="0">
                          <a:solidFill>
                            <a:schemeClr val="tx1"/>
                          </a:solidFill>
                          <a:effectLst/>
                          <a:latin typeface="+mn-lt"/>
                          <a:ea typeface="Verdana" panose="020B0604030504040204" pitchFamily="34" charset="0"/>
                          <a:cs typeface="Verdana" panose="020B0604030504040204" pitchFamily="34" charset="0"/>
                        </a:rPr>
                        <a:t>Описание</a:t>
                      </a:r>
                      <a:endParaRPr lang="ru-RU" sz="700" dirty="0">
                        <a:solidFill>
                          <a:schemeClr val="tx1"/>
                        </a:solidFill>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Доступность</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a:effectLst/>
                          <a:latin typeface="+mn-lt"/>
                          <a:ea typeface="Verdana" panose="020B0604030504040204" pitchFamily="34" charset="0"/>
                          <a:cs typeface="Verdana" panose="020B0604030504040204" pitchFamily="34" charset="0"/>
                        </a:rPr>
                        <a:t>Простой (часов)</a:t>
                      </a: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Кол-во объектов</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Кол-во рабочих на объект</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Кол-во задействованных рабочих</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Кол-во человеко-часов времени простоя в год</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729">
                <a:tc>
                  <a:txBody>
                    <a:bodyPr/>
                    <a:lstStyle/>
                    <a:p>
                      <a:pPr algn="ctr" rtl="0">
                        <a:lnSpc>
                          <a:spcPct val="115000"/>
                        </a:lnSpc>
                        <a:spcAft>
                          <a:spcPts val="0"/>
                        </a:spcAft>
                      </a:pPr>
                      <a:r>
                        <a:rPr lang="ru" sz="700" dirty="0">
                          <a:solidFill>
                            <a:schemeClr val="tx1"/>
                          </a:solidFill>
                          <a:effectLst/>
                          <a:latin typeface="+mn-lt"/>
                          <a:ea typeface="Verdana" panose="020B0604030504040204" pitchFamily="34" charset="0"/>
                          <a:cs typeface="Verdana" panose="020B0604030504040204" pitchFamily="34" charset="0"/>
                        </a:rPr>
                        <a:t>Периферийные ЦОДы стандарта Tier 1</a:t>
                      </a:r>
                      <a:endParaRPr lang="ru-RU" sz="700" dirty="0">
                        <a:solidFill>
                          <a:schemeClr val="tx1"/>
                        </a:solidFill>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99,67 %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28,82</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10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100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1 000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28 820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928">
                <a:tc>
                  <a:txBody>
                    <a:bodyPr/>
                    <a:lstStyle/>
                    <a:p>
                      <a:pPr algn="ctr" rtl="0">
                        <a:lnSpc>
                          <a:spcPct val="115000"/>
                        </a:lnSpc>
                        <a:spcAft>
                          <a:spcPts val="0"/>
                        </a:spcAft>
                      </a:pPr>
                      <a:r>
                        <a:rPr lang="ru" sz="700" dirty="0">
                          <a:solidFill>
                            <a:schemeClr val="tx1"/>
                          </a:solidFill>
                          <a:effectLst/>
                          <a:latin typeface="+mn-lt"/>
                          <a:ea typeface="Verdana" panose="020B0604030504040204" pitchFamily="34" charset="0"/>
                          <a:cs typeface="Verdana" panose="020B0604030504040204" pitchFamily="34" charset="0"/>
                        </a:rPr>
                        <a:t>Центральный ЦОД Tier 3</a:t>
                      </a:r>
                      <a:endParaRPr lang="ru-RU" sz="700" dirty="0">
                        <a:solidFill>
                          <a:schemeClr val="tx1"/>
                        </a:solidFill>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99,98 %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1,58</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1</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1 000</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1 580</a:t>
                      </a:r>
                    </a:p>
                  </a:txBody>
                  <a:tcPr marL="68204" marR="6820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729">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r" rtl="0">
                        <a:lnSpc>
                          <a:spcPct val="115000"/>
                        </a:lnSpc>
                        <a:spcAft>
                          <a:spcPts val="0"/>
                        </a:spcAft>
                      </a:pPr>
                      <a:r>
                        <a:rPr lang="ru" sz="700" b="1" dirty="0">
                          <a:effectLst/>
                          <a:latin typeface="+mn-lt"/>
                          <a:ea typeface="Verdana" panose="020B0604030504040204" pitchFamily="34" charset="0"/>
                          <a:cs typeface="Verdana" panose="020B0604030504040204" pitchFamily="34" charset="0"/>
                        </a:rPr>
                        <a:t>Общ. кол-во человеко-часов времени простоя в год</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rtl="0"/>
                      <a:endParaRPr lang="ru-RU"/>
                    </a:p>
                  </a:txBody>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30 400</a:t>
                      </a:r>
                    </a:p>
                  </a:txBody>
                  <a:tcPr marL="68204" marR="6820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1729">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a:effectLst/>
                          <a:latin typeface="+mn-lt"/>
                          <a:ea typeface="Verdana" panose="020B0604030504040204" pitchFamily="34" charset="0"/>
                          <a:cs typeface="Verdana" panose="020B0604030504040204" pitchFamily="34" charset="0"/>
                        </a:rPr>
                        <a:t>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a:lnSpc>
                          <a:spcPct val="115000"/>
                        </a:lnSpc>
                        <a:spcAft>
                          <a:spcPts val="0"/>
                        </a:spcAft>
                      </a:pPr>
                      <a:r>
                        <a:rPr lang="ru" sz="700" b="1">
                          <a:effectLst/>
                          <a:latin typeface="+mn-lt"/>
                          <a:ea typeface="Verdana" panose="020B0604030504040204" pitchFamily="34" charset="0"/>
                          <a:cs typeface="Verdana" panose="020B0604030504040204" pitchFamily="34" charset="0"/>
                        </a:rPr>
                        <a:t>Доступность</a:t>
                      </a:r>
                      <a:endParaRPr lang="ru-RU" sz="700" b="1" dirty="0">
                        <a:effectLst/>
                        <a:latin typeface="+mn-lt"/>
                        <a:ea typeface="Verdana" panose="020B0604030504040204" pitchFamily="34" charset="0"/>
                        <a:cs typeface="Verdana" panose="020B0604030504040204" pitchFamily="34" charset="0"/>
                      </a:endParaRP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lnSpc>
                          <a:spcPct val="115000"/>
                        </a:lnSpc>
                        <a:spcAft>
                          <a:spcPts val="0"/>
                        </a:spcAft>
                      </a:pPr>
                      <a:r>
                        <a:rPr lang="ru" sz="700" dirty="0">
                          <a:effectLst/>
                          <a:latin typeface="+mn-lt"/>
                          <a:ea typeface="Verdana" panose="020B0604030504040204" pitchFamily="34" charset="0"/>
                          <a:cs typeface="Verdana" panose="020B0604030504040204" pitchFamily="34" charset="0"/>
                        </a:rPr>
                        <a:t>99,65 %</a:t>
                      </a:r>
                    </a:p>
                  </a:txBody>
                  <a:tcPr marL="68204" marR="6820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167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psmgroups.com/index_htm_files/859.jpg"/>
          <p:cNvPicPr>
            <a:picLocks noChangeAspect="1" noChangeArrowheads="1"/>
          </p:cNvPicPr>
          <p:nvPr/>
        </p:nvPicPr>
        <p:blipFill>
          <a:blip r:embed="rId3" cstate="print"/>
          <a:srcRect/>
          <a:stretch>
            <a:fillRect/>
          </a:stretch>
        </p:blipFill>
        <p:spPr bwMode="auto">
          <a:xfrm>
            <a:off x="3877041" y="2126974"/>
            <a:ext cx="4029936" cy="3016526"/>
          </a:xfrm>
          <a:prstGeom prst="rect">
            <a:avLst/>
          </a:prstGeom>
          <a:noFill/>
        </p:spPr>
      </p:pic>
      <p:sp>
        <p:nvSpPr>
          <p:cNvPr id="7" name="Content Placeholder 6"/>
          <p:cNvSpPr>
            <a:spLocks noGrp="1"/>
          </p:cNvSpPr>
          <p:nvPr>
            <p:ph sz="quarter" idx="17"/>
          </p:nvPr>
        </p:nvSpPr>
        <p:spPr>
          <a:xfrm>
            <a:off x="289310" y="1593920"/>
            <a:ext cx="6605688" cy="2717033"/>
          </a:xfrm>
        </p:spPr>
        <p:txBody>
          <a:bodyPr rtlCol="0"/>
          <a:lstStyle/>
          <a:p>
            <a:pPr marL="15874" indent="0"/>
            <a:r>
              <a:rPr lang="ru" sz="1600" b="1" dirty="0">
                <a:solidFill>
                  <a:schemeClr val="bg2">
                    <a:lumMod val="75000"/>
                  </a:schemeClr>
                </a:solidFill>
              </a:rPr>
              <a:t>Рекомендации по улучшению периферийной инфраструктуры</a:t>
            </a:r>
            <a:endParaRPr lang="ru" b="1" dirty="0">
              <a:solidFill>
                <a:schemeClr val="bg2">
                  <a:lumMod val="75000"/>
                </a:schemeClr>
              </a:solidFill>
            </a:endParaRPr>
          </a:p>
          <a:p>
            <a:pPr rtl="0">
              <a:buFont typeface="Arial" pitchFamily="34" charset="0"/>
              <a:buChar char="•"/>
            </a:pPr>
            <a:r>
              <a:rPr lang="ru" dirty="0"/>
              <a:t>Физическая защита</a:t>
            </a:r>
          </a:p>
          <a:p>
            <a:pPr>
              <a:buFont typeface="Arial" pitchFamily="34" charset="0"/>
              <a:buChar char="•"/>
            </a:pPr>
            <a:r>
              <a:rPr lang="ru" dirty="0"/>
              <a:t>Мониторинг (</a:t>
            </a:r>
            <a:r>
              <a:rPr lang="en-US" dirty="0"/>
              <a:t>DCIM</a:t>
            </a:r>
            <a:r>
              <a:rPr lang="ru" dirty="0"/>
              <a:t>), дистанционный контроль, управление и автоматизация</a:t>
            </a:r>
          </a:p>
          <a:p>
            <a:pPr>
              <a:buFont typeface="Arial" pitchFamily="34" charset="0"/>
              <a:buChar char="•"/>
            </a:pPr>
            <a:r>
              <a:rPr lang="ru" dirty="0"/>
              <a:t>Резервные системы питания и охлаждения</a:t>
            </a:r>
          </a:p>
          <a:p>
            <a:pPr rtl="0">
              <a:buFont typeface="Arial" pitchFamily="34" charset="0"/>
              <a:buChar char="•"/>
            </a:pPr>
            <a:r>
              <a:rPr lang="ru" dirty="0"/>
              <a:t>Параллельное обслуживание</a:t>
            </a:r>
          </a:p>
          <a:p>
            <a:pPr rtl="0">
              <a:buFont typeface="Arial" pitchFamily="34" charset="0"/>
              <a:buChar char="•"/>
            </a:pPr>
            <a:r>
              <a:rPr lang="ru" dirty="0"/>
              <a:t>Резервирование каналов связи</a:t>
            </a:r>
          </a:p>
        </p:txBody>
      </p:sp>
      <p:pic>
        <p:nvPicPr>
          <p:cNvPr id="14" name="Picture 13"/>
          <p:cNvPicPr>
            <a:picLocks noChangeAspect="1" noChangeArrowheads="1"/>
          </p:cNvPicPr>
          <p:nvPr/>
        </p:nvPicPr>
        <p:blipFill>
          <a:blip r:embed="rId4" cstate="screen"/>
          <a:srcRect/>
          <a:stretch>
            <a:fillRect/>
          </a:stretch>
        </p:blipFill>
        <p:spPr bwMode="auto">
          <a:xfrm>
            <a:off x="7278367" y="1056259"/>
            <a:ext cx="1192307" cy="1772748"/>
          </a:xfrm>
          <a:prstGeom prst="rect">
            <a:avLst/>
          </a:prstGeom>
          <a:noFill/>
          <a:ln w="9525">
            <a:noFill/>
            <a:miter lim="800000"/>
            <a:headEnd/>
            <a:tailEnd/>
          </a:ln>
          <a:effectLst/>
        </p:spPr>
      </p:pic>
      <p:sp>
        <p:nvSpPr>
          <p:cNvPr id="9" name="Footer Placeholder 8"/>
          <p:cNvSpPr>
            <a:spLocks noGrp="1"/>
          </p:cNvSpPr>
          <p:nvPr>
            <p:ph type="ftr" sz="quarter" idx="3"/>
          </p:nvPr>
        </p:nvSpPr>
        <p:spPr>
          <a:xfrm>
            <a:off x="221998" y="4879745"/>
            <a:ext cx="3143917" cy="92333"/>
          </a:xfrm>
        </p:spPr>
        <p:txBody>
          <a:bodyPr rtlCol="0"/>
          <a:lstStyle/>
          <a:p>
            <a:pPr rtl="0"/>
            <a:r>
              <a:rPr lang="ru" dirty="0"/>
              <a:t>Конфиденциальная собственность компании Schneider Electric |</a:t>
            </a:r>
            <a:endParaRPr lang="en-US" dirty="0"/>
          </a:p>
        </p:txBody>
      </p:sp>
      <p:sp>
        <p:nvSpPr>
          <p:cNvPr id="10" name="Slide Number Placeholder 7"/>
          <p:cNvSpPr>
            <a:spLocks noGrp="1"/>
          </p:cNvSpPr>
          <p:nvPr>
            <p:ph type="sldNum" sz="quarter" idx="4"/>
          </p:nvPr>
        </p:nvSpPr>
        <p:spPr>
          <a:xfrm>
            <a:off x="2584613" y="4883040"/>
            <a:ext cx="525690" cy="92333"/>
          </a:xfrm>
        </p:spPr>
        <p:txBody>
          <a:bodyPr rtlCol="0"/>
          <a:lstStyle/>
          <a:p>
            <a:pPr rtl="0"/>
            <a:r>
              <a:rPr lang="ru" dirty="0"/>
              <a:t>Стр. </a:t>
            </a:r>
            <a:fld id="{5A9C12DC-491F-9444-86A2-13AC5C62A2FC}" type="slidenum">
              <a:rPr lang="en-US" smtClean="0"/>
              <a:pPr rtl="0"/>
              <a:t>13</a:t>
            </a:fld>
            <a:endParaRPr lang="en-US" dirty="0"/>
          </a:p>
        </p:txBody>
      </p:sp>
      <p:sp>
        <p:nvSpPr>
          <p:cNvPr id="11" name="Title 1">
            <a:extLst>
              <a:ext uri="{FF2B5EF4-FFF2-40B4-BE49-F238E27FC236}">
                <a16:creationId xmlns:a16="http://schemas.microsoft.com/office/drawing/2014/main" id="{DFE938D0-9385-4AE8-82CD-558931BF2A29}"/>
              </a:ext>
            </a:extLst>
          </p:cNvPr>
          <p:cNvSpPr txBox="1">
            <a:spLocks/>
          </p:cNvSpPr>
          <p:nvPr/>
        </p:nvSpPr>
        <p:spPr>
          <a:xfrm>
            <a:off x="457200" y="203598"/>
            <a:ext cx="8229600" cy="821531"/>
          </a:xfrm>
          <a:prstGeom prst="rect">
            <a:avLst/>
          </a:prstGeom>
        </p:spPr>
        <p:txBody>
          <a:bodyPr rtlCol="0"/>
          <a:lstStyle>
            <a:lvl1pPr algn="l" defTabSz="457184" rtl="0" eaLnBrk="1" latinLnBrk="0" hangingPunct="1">
              <a:spcBef>
                <a:spcPct val="0"/>
              </a:spcBef>
              <a:buNone/>
              <a:defRPr sz="2400" kern="1200">
                <a:solidFill>
                  <a:srgbClr val="36C746"/>
                </a:solidFill>
                <a:latin typeface="Arial"/>
                <a:ea typeface="+mj-ea"/>
                <a:cs typeface="Arial"/>
              </a:defRPr>
            </a:lvl1pPr>
          </a:lstStyle>
          <a:p>
            <a:r>
              <a:rPr lang="ru" sz="2000"/>
              <a:t>Нам необходимо переосмыслить подход к надежности архитектуры локальных ЦОДов и сосредоточиться на безопасности, дублировании/резервировании и управлении</a:t>
            </a:r>
            <a:endParaRPr lang="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SmartBunker CX">
            <a:extLst>
              <a:ext uri="{FF2B5EF4-FFF2-40B4-BE49-F238E27FC236}">
                <a16:creationId xmlns:a16="http://schemas.microsoft.com/office/drawing/2014/main" id="{BA80451F-BA7C-4CDA-BC97-9D225A3F5AF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3892" y="693706"/>
            <a:ext cx="3238246" cy="416345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a:xfrm>
            <a:off x="287530" y="4497189"/>
            <a:ext cx="5050971" cy="646311"/>
          </a:xfrm>
        </p:spPr>
        <p:txBody>
          <a:bodyPr rtlCol="0"/>
          <a:lstStyle/>
          <a:p>
            <a:pPr algn="ctr" defTabSz="457040" rtl="0">
              <a:defRPr/>
            </a:pPr>
            <a:r>
              <a:rPr lang="ru" sz="1800" dirty="0">
                <a:solidFill>
                  <a:srgbClr val="36C746"/>
                </a:solidFill>
                <a:latin typeface="+mn-lt"/>
                <a:cs typeface="Arial"/>
              </a:rPr>
              <a:t>Пример микро-ЦОДа</a:t>
            </a:r>
            <a:br>
              <a:rPr lang="ru" sz="1800" dirty="0">
                <a:solidFill>
                  <a:srgbClr val="36C746"/>
                </a:solidFill>
                <a:latin typeface="+mn-lt"/>
                <a:cs typeface="Arial"/>
              </a:rPr>
            </a:br>
            <a:r>
              <a:rPr lang="ru" sz="1800" dirty="0">
                <a:solidFill>
                  <a:srgbClr val="36C746"/>
                </a:solidFill>
                <a:latin typeface="+mn-lt"/>
                <a:cs typeface="Arial"/>
              </a:rPr>
              <a:t>в корпусе SmartBunker CX</a:t>
            </a:r>
          </a:p>
        </p:txBody>
      </p:sp>
      <p:sp>
        <p:nvSpPr>
          <p:cNvPr id="5" name="Slide Number Placeholder 4"/>
          <p:cNvSpPr>
            <a:spLocks noGrp="1"/>
          </p:cNvSpPr>
          <p:nvPr>
            <p:ph type="sldNum" sz="quarter" idx="4"/>
          </p:nvPr>
        </p:nvSpPr>
        <p:spPr/>
        <p:txBody>
          <a:bodyPr rtlCol="0"/>
          <a:lstStyle/>
          <a:p>
            <a:pPr marL="0" marR="0" lvl="0" indent="0" algn="l" defTabSz="457184" rtl="0" eaLnBrk="1" fontAlgn="auto" latinLnBrk="0" hangingPunct="1">
              <a:lnSpc>
                <a:spcPct val="100000"/>
              </a:lnSpc>
              <a:spcBef>
                <a:spcPts val="0"/>
              </a:spcBef>
              <a:spcAft>
                <a:spcPts val="0"/>
              </a:spcAft>
              <a:buClrTx/>
              <a:buSzTx/>
              <a:buFontTx/>
              <a:buNone/>
              <a:tabLst/>
              <a:defRPr/>
            </a:pPr>
            <a:fld id="{89F2CF56-3E32-4FB3-8535-BE9DBBD543CC}" type="slidenum">
              <a:rPr kumimoji="0" lang="en-US" sz="6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a:ln>
                <a:noFill/>
              </a:ln>
              <a:solidFill>
                <a:prstClr val="black">
                  <a:tint val="75000"/>
                </a:prstClr>
              </a:solidFill>
              <a:effectLst/>
              <a:uLnTx/>
              <a:uFillTx/>
              <a:latin typeface="Arial"/>
              <a:ea typeface="+mn-ea"/>
              <a:cs typeface="Aria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08665" y="0"/>
            <a:ext cx="3857625" cy="5143500"/>
          </a:xfrm>
          <a:prstGeom prst="rect">
            <a:avLst/>
          </a:prstGeom>
        </p:spPr>
      </p:pic>
      <p:sp>
        <p:nvSpPr>
          <p:cNvPr id="6" name="Title 10">
            <a:extLst>
              <a:ext uri="{FF2B5EF4-FFF2-40B4-BE49-F238E27FC236}">
                <a16:creationId xmlns:a16="http://schemas.microsoft.com/office/drawing/2014/main" id="{C65B63FA-AF31-4FAB-AB3A-736E639D07BA}"/>
              </a:ext>
            </a:extLst>
          </p:cNvPr>
          <p:cNvSpPr txBox="1">
            <a:spLocks/>
          </p:cNvSpPr>
          <p:nvPr/>
        </p:nvSpPr>
        <p:spPr>
          <a:xfrm>
            <a:off x="-1200355" y="106023"/>
            <a:ext cx="7372556" cy="369312"/>
          </a:xfrm>
          <a:prstGeom prst="rect">
            <a:avLst/>
          </a:prstGeom>
        </p:spPr>
        <p:txBody>
          <a:bodyPr vert="horz" wrap="square" lIns="91420" tIns="45710" rIns="91420" bIns="45710" rtlCol="0" anchor="t">
            <a:spAutoFit/>
          </a:bodyPr>
          <a:lstStyle>
            <a:lvl1pPr algn="l" defTabSz="457184" rtl="0" eaLnBrk="1" latinLnBrk="0" hangingPunct="1">
              <a:spcBef>
                <a:spcPct val="0"/>
              </a:spcBef>
              <a:buNone/>
              <a:defRPr sz="2000" kern="1200">
                <a:solidFill>
                  <a:srgbClr val="36C746"/>
                </a:solidFill>
                <a:latin typeface="Arial"/>
                <a:ea typeface="+mj-ea"/>
                <a:cs typeface="Arial"/>
              </a:defRPr>
            </a:lvl1pPr>
          </a:lstStyle>
          <a:p>
            <a:pPr algn="ctr" defTabSz="457040">
              <a:defRPr/>
            </a:pPr>
            <a:r>
              <a:rPr lang="ru-RU" sz="1800" dirty="0">
                <a:latin typeface="+mn-lt"/>
              </a:rPr>
              <a:t>Если нет выделенной серверной</a:t>
            </a:r>
            <a:endParaRPr lang="ru" sz="1800" dirty="0">
              <a:latin typeface="+mn-lt"/>
            </a:endParaRPr>
          </a:p>
        </p:txBody>
      </p:sp>
    </p:spTree>
    <p:extLst>
      <p:ext uri="{BB962C8B-B14F-4D97-AF65-F5344CB8AC3E}">
        <p14:creationId xmlns:p14="http://schemas.microsoft.com/office/powerpoint/2010/main" val="130156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601865" y="4874407"/>
            <a:ext cx="525690" cy="92333"/>
          </a:xfrm>
        </p:spPr>
        <p:txBody>
          <a:bodyPr rtlCol="0"/>
          <a:lstStyle/>
          <a:p>
            <a:pPr rtl="0"/>
            <a:r>
              <a:rPr lang="ru" dirty="0"/>
              <a:t>Стр. </a:t>
            </a:r>
            <a:fld id="{5A9C12DC-491F-9444-86A2-13AC5C62A2FC}" type="slidenum">
              <a:rPr lang="en-US" smtClean="0"/>
              <a:pPr rtl="0"/>
              <a:t>15</a:t>
            </a:fld>
            <a:endParaRPr lang="en-US" dirty="0"/>
          </a:p>
        </p:txBody>
      </p:sp>
      <p:sp>
        <p:nvSpPr>
          <p:cNvPr id="5" name="Footer Placeholder 4"/>
          <p:cNvSpPr>
            <a:spLocks noGrp="1"/>
          </p:cNvSpPr>
          <p:nvPr>
            <p:ph type="ftr" sz="quarter" idx="3"/>
          </p:nvPr>
        </p:nvSpPr>
        <p:spPr>
          <a:xfrm>
            <a:off x="252413" y="4875445"/>
            <a:ext cx="3267164" cy="92333"/>
          </a:xfrm>
        </p:spPr>
        <p:txBody>
          <a:bodyPr rtlCol="0"/>
          <a:lstStyle/>
          <a:p>
            <a:pPr rtl="0"/>
            <a:r>
              <a:rPr lang="ru" dirty="0"/>
              <a:t>Конфиденциальная собственность компании Schneider Electric |</a:t>
            </a:r>
            <a:endParaRPr lang="en-US" dirty="0"/>
          </a:p>
        </p:txBody>
      </p:sp>
      <p:sp>
        <p:nvSpPr>
          <p:cNvPr id="6" name="Text Placeholder 5"/>
          <p:cNvSpPr>
            <a:spLocks noGrp="1"/>
          </p:cNvSpPr>
          <p:nvPr>
            <p:ph type="body" sz="quarter" idx="32"/>
          </p:nvPr>
        </p:nvSpPr>
        <p:spPr/>
        <p:txBody>
          <a:bodyPr rtlCol="0"/>
          <a:lstStyle/>
          <a:p>
            <a:pPr rtl="0"/>
            <a:r>
              <a:rPr lang="ru-RU" sz="2200" dirty="0"/>
              <a:t>Резюме:</a:t>
            </a:r>
            <a:endParaRPr lang="ru" sz="2200" dirty="0"/>
          </a:p>
        </p:txBody>
      </p:sp>
      <p:sp>
        <p:nvSpPr>
          <p:cNvPr id="8" name="Content Placeholder 4"/>
          <p:cNvSpPr>
            <a:spLocks noGrp="1"/>
          </p:cNvSpPr>
          <p:nvPr>
            <p:ph sz="quarter" idx="17"/>
          </p:nvPr>
        </p:nvSpPr>
        <p:spPr>
          <a:xfrm>
            <a:off x="252413" y="1203326"/>
            <a:ext cx="6118570" cy="2717033"/>
          </a:xfrm>
        </p:spPr>
        <p:txBody>
          <a:bodyPr rtlCol="0"/>
          <a:lstStyle/>
          <a:p>
            <a:pPr marL="358775" indent="-342900" rtl="0">
              <a:buFont typeface="+mj-lt"/>
              <a:buAutoNum type="arabicPeriod"/>
            </a:pPr>
            <a:r>
              <a:rPr lang="ru" sz="1400" dirty="0"/>
              <a:t>Надежность связи на периферии более важна</a:t>
            </a:r>
            <a:br>
              <a:rPr lang="ru" sz="1400" dirty="0"/>
            </a:br>
            <a:r>
              <a:rPr lang="ru" sz="1400" dirty="0"/>
              <a:t>при использовании облачных архитектур ЦОДов</a:t>
            </a:r>
          </a:p>
          <a:p>
            <a:pPr marL="358775" indent="-342900" rtl="0">
              <a:buFont typeface="+mj-lt"/>
              <a:buAutoNum type="arabicPeriod"/>
            </a:pPr>
            <a:r>
              <a:rPr lang="ru" sz="1400" dirty="0"/>
              <a:t>Устойчивость и эксплуатаци</a:t>
            </a:r>
            <a:r>
              <a:rPr lang="ru-RU" sz="1400" dirty="0"/>
              <a:t>ю</a:t>
            </a:r>
            <a:r>
              <a:rPr lang="ru" sz="1400" dirty="0"/>
              <a:t> оставшегося «периферийного» оборудования в гибридной архитектуре следует рассматривать</a:t>
            </a:r>
            <a:br>
              <a:rPr lang="ru" sz="1400" dirty="0"/>
            </a:br>
            <a:r>
              <a:rPr lang="ru" sz="1400" dirty="0"/>
              <a:t>так же, как и устойчивость традиционного корпоративного ЦОДа</a:t>
            </a:r>
          </a:p>
          <a:p>
            <a:pPr marL="358775" indent="-342900" rtl="0">
              <a:buFont typeface="+mj-lt"/>
              <a:buAutoNum type="arabicPeriod"/>
            </a:pPr>
            <a:r>
              <a:rPr lang="ru" sz="1400" dirty="0"/>
              <a:t>Необходима более полная оценка доступности, ориентированная</a:t>
            </a:r>
            <a:br>
              <a:rPr lang="ru" sz="1400" dirty="0"/>
            </a:br>
            <a:r>
              <a:rPr lang="ru" sz="1400" dirty="0"/>
              <a:t>на измерение надежности подключения к облаку в этой распределенной среде</a:t>
            </a:r>
          </a:p>
        </p:txBody>
      </p:sp>
      <p:sp>
        <p:nvSpPr>
          <p:cNvPr id="7" name="Rectangle 6"/>
          <p:cNvSpPr/>
          <p:nvPr/>
        </p:nvSpPr>
        <p:spPr>
          <a:xfrm>
            <a:off x="268682" y="3775867"/>
            <a:ext cx="8578439" cy="7042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sz="1600" dirty="0">
                <a:solidFill>
                  <a:schemeClr val="bg1"/>
                </a:solidFill>
              </a:rPr>
              <a:t>WP256:  </a:t>
            </a:r>
            <a:r>
              <a:rPr lang="ru" sz="1600" dirty="0">
                <a:solidFill>
                  <a:schemeClr val="bg1"/>
                </a:solidFill>
                <a:hlinkClick r:id="rId3"/>
              </a:rPr>
              <a:t>почему облачные вычисления требуют переосмысления отказоустойчивости</a:t>
            </a:r>
            <a:br>
              <a:rPr lang="ru" sz="1600" dirty="0">
                <a:solidFill>
                  <a:schemeClr val="bg1"/>
                </a:solidFill>
                <a:hlinkClick r:id="rId3"/>
              </a:rPr>
            </a:br>
            <a:r>
              <a:rPr lang="ru" sz="1600" dirty="0">
                <a:solidFill>
                  <a:schemeClr val="bg1"/>
                </a:solidFill>
                <a:hlinkClick r:id="rId3"/>
              </a:rPr>
              <a:t>на периферии</a:t>
            </a:r>
            <a:endParaRPr lang="en-US" sz="1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266716" y="3690981"/>
            <a:ext cx="2678893" cy="126958"/>
          </a:xfrm>
        </p:spPr>
        <p:txBody>
          <a:bodyPr rtlCol="0"/>
          <a:lstStyle/>
          <a:p>
            <a:pPr algn="r" rtl="0"/>
            <a:r>
              <a:rPr lang="ru" dirty="0"/>
              <a:t>15 мая 2015 </a:t>
            </a:r>
          </a:p>
        </p:txBody>
      </p:sp>
      <p:sp>
        <p:nvSpPr>
          <p:cNvPr id="4" name="Title 3"/>
          <p:cNvSpPr>
            <a:spLocks noGrp="1"/>
          </p:cNvSpPr>
          <p:nvPr>
            <p:ph type="title"/>
          </p:nvPr>
        </p:nvSpPr>
        <p:spPr>
          <a:xfrm>
            <a:off x="0" y="56121"/>
            <a:ext cx="8960599" cy="769441"/>
          </a:xfrm>
        </p:spPr>
        <p:txBody>
          <a:bodyPr rtlCol="0"/>
          <a:lstStyle/>
          <a:p>
            <a:pPr rtl="0"/>
            <a:r>
              <a:rPr lang="ru-RU" sz="2200" dirty="0">
                <a:solidFill>
                  <a:srgbClr val="36C746"/>
                </a:solidFill>
                <a:latin typeface="Arial"/>
                <a:cs typeface="Arial"/>
              </a:rPr>
              <a:t>К</a:t>
            </a:r>
            <a:r>
              <a:rPr lang="ru" sz="2200" dirty="0">
                <a:solidFill>
                  <a:srgbClr val="36C746"/>
                </a:solidFill>
                <a:latin typeface="Arial"/>
                <a:cs typeface="Arial"/>
              </a:rPr>
              <a:t>рупные поставщики облачных услуг переходят</a:t>
            </a:r>
            <a:br>
              <a:rPr lang="ru" sz="2200" dirty="0">
                <a:solidFill>
                  <a:srgbClr val="36C746"/>
                </a:solidFill>
                <a:latin typeface="Arial"/>
                <a:cs typeface="Arial"/>
              </a:rPr>
            </a:br>
            <a:r>
              <a:rPr lang="ru" sz="2200" dirty="0">
                <a:solidFill>
                  <a:srgbClr val="36C746"/>
                </a:solidFill>
                <a:latin typeface="Arial"/>
                <a:cs typeface="Arial"/>
              </a:rPr>
              <a:t>в гибридную среду</a:t>
            </a:r>
          </a:p>
        </p:txBody>
      </p:sp>
      <p:sp>
        <p:nvSpPr>
          <p:cNvPr id="18" name="Text Placeholder 17"/>
          <p:cNvSpPr>
            <a:spLocks noGrp="1"/>
          </p:cNvSpPr>
          <p:nvPr>
            <p:ph type="body" sz="quarter" idx="24"/>
          </p:nvPr>
        </p:nvSpPr>
        <p:spPr>
          <a:xfrm>
            <a:off x="3246857" y="3605256"/>
            <a:ext cx="2678893" cy="126958"/>
          </a:xfrm>
        </p:spPr>
        <p:txBody>
          <a:bodyPr rtlCol="0"/>
          <a:lstStyle/>
          <a:p>
            <a:pPr algn="r" rtl="0"/>
            <a:r>
              <a:rPr lang="ru" dirty="0"/>
              <a:t>15 марта 2016 </a:t>
            </a:r>
          </a:p>
        </p:txBody>
      </p:sp>
      <p:sp>
        <p:nvSpPr>
          <p:cNvPr id="19" name="Content Placeholder 18"/>
          <p:cNvSpPr>
            <a:spLocks noGrp="1"/>
          </p:cNvSpPr>
          <p:nvPr>
            <p:ph sz="quarter" idx="31"/>
          </p:nvPr>
        </p:nvSpPr>
        <p:spPr>
          <a:xfrm>
            <a:off x="258059" y="1674815"/>
            <a:ext cx="2673249" cy="219291"/>
          </a:xfrm>
        </p:spPr>
        <p:txBody>
          <a:bodyPr rtlCol="0"/>
          <a:lstStyle/>
          <a:p>
            <a:pPr rtl="0"/>
            <a:endParaRPr lang="en-US" dirty="0"/>
          </a:p>
        </p:txBody>
      </p:sp>
      <p:sp>
        <p:nvSpPr>
          <p:cNvPr id="20" name="Content Placeholder 19"/>
          <p:cNvSpPr>
            <a:spLocks noGrp="1"/>
          </p:cNvSpPr>
          <p:nvPr>
            <p:ph sz="quarter" idx="32"/>
          </p:nvPr>
        </p:nvSpPr>
        <p:spPr>
          <a:xfrm>
            <a:off x="3232566" y="1674815"/>
            <a:ext cx="2678893" cy="219291"/>
          </a:xfrm>
        </p:spPr>
        <p:txBody>
          <a:bodyPr rtlCol="0"/>
          <a:lstStyle/>
          <a:p>
            <a:pPr rtl="0"/>
            <a:endParaRPr lang="en-US" dirty="0"/>
          </a:p>
        </p:txBody>
      </p:sp>
      <p:sp>
        <p:nvSpPr>
          <p:cNvPr id="6" name="Slide Number Placeholder 5"/>
          <p:cNvSpPr>
            <a:spLocks noGrp="1"/>
          </p:cNvSpPr>
          <p:nvPr>
            <p:ph type="sldNum" sz="quarter" idx="4"/>
          </p:nvPr>
        </p:nvSpPr>
        <p:spPr>
          <a:xfrm>
            <a:off x="2601866" y="4883046"/>
            <a:ext cx="525690" cy="92333"/>
          </a:xfrm>
        </p:spPr>
        <p:txBody>
          <a:bodyPr rtlCol="0"/>
          <a:lstStyle/>
          <a:p>
            <a:pPr rtl="0"/>
            <a:r>
              <a:rPr lang="ru" dirty="0">
                <a:solidFill>
                  <a:srgbClr val="3DCD58"/>
                </a:solidFill>
              </a:rPr>
              <a:t>Стр. </a:t>
            </a:r>
            <a:fld id="{5A9C12DC-491F-9444-86A2-13AC5C62A2FC}" type="slidenum">
              <a:rPr lang="en-US" smtClean="0">
                <a:solidFill>
                  <a:srgbClr val="3DCD58"/>
                </a:solidFill>
              </a:rPr>
              <a:pPr rtl="0"/>
              <a:t>2</a:t>
            </a:fld>
            <a:endParaRPr lang="en-US" dirty="0">
              <a:solidFill>
                <a:srgbClr val="3DCD58"/>
              </a:solidFill>
            </a:endParaRPr>
          </a:p>
        </p:txBody>
      </p:sp>
      <p:sp>
        <p:nvSpPr>
          <p:cNvPr id="7" name="Footer Placeholder 6"/>
          <p:cNvSpPr>
            <a:spLocks noGrp="1"/>
          </p:cNvSpPr>
          <p:nvPr>
            <p:ph type="ftr" sz="quarter" idx="3"/>
          </p:nvPr>
        </p:nvSpPr>
        <p:spPr>
          <a:xfrm>
            <a:off x="252418" y="4879764"/>
            <a:ext cx="3206774" cy="92333"/>
          </a:xfrm>
        </p:spPr>
        <p:txBody>
          <a:bodyPr rtlCol="0"/>
          <a:lstStyle/>
          <a:p>
            <a:pPr rtl="0"/>
            <a:r>
              <a:rPr lang="ru" dirty="0">
                <a:solidFill>
                  <a:srgbClr val="626469"/>
                </a:solidFill>
              </a:rPr>
              <a:t>Конфиденциальная собственность компании Schneider Electric |</a:t>
            </a:r>
          </a:p>
        </p:txBody>
      </p:sp>
      <p:pic>
        <p:nvPicPr>
          <p:cNvPr id="1026" name="Picture 2"/>
          <p:cNvPicPr>
            <a:picLocks noChangeAspect="1" noChangeArrowheads="1"/>
          </p:cNvPicPr>
          <p:nvPr/>
        </p:nvPicPr>
        <p:blipFill>
          <a:blip r:embed="rId3" cstate="screen"/>
          <a:srcRect/>
          <a:stretch>
            <a:fillRect/>
          </a:stretch>
        </p:blipFill>
        <p:spPr bwMode="auto">
          <a:xfrm>
            <a:off x="3173718" y="1600202"/>
            <a:ext cx="2777656" cy="191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
          <p:cNvPicPr>
            <a:picLocks noChangeAspect="1" noChangeArrowheads="1"/>
          </p:cNvPicPr>
          <p:nvPr/>
        </p:nvPicPr>
        <p:blipFill>
          <a:blip r:embed="rId4" cstate="screen"/>
          <a:srcRect/>
          <a:stretch>
            <a:fillRect/>
          </a:stretch>
        </p:blipFill>
        <p:spPr bwMode="auto">
          <a:xfrm>
            <a:off x="248586" y="1557338"/>
            <a:ext cx="2723988" cy="2032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http://zdnet4.cbsistatic.com/hub/i/r/2014/08/27/0d77a99a-2da9-11e4-9e6a-00505685119a/resize/1170x878/326e10778119276b03c6d0f038f67cff/microsofts-logo-gets-a-makeover.jpg"/>
          <p:cNvPicPr>
            <a:picLocks noChangeAspect="1" noChangeArrowheads="1"/>
          </p:cNvPicPr>
          <p:nvPr/>
        </p:nvPicPr>
        <p:blipFill>
          <a:blip r:embed="rId5" cstate="screen"/>
          <a:srcRect/>
          <a:stretch>
            <a:fillRect/>
          </a:stretch>
        </p:blipFill>
        <p:spPr bwMode="auto">
          <a:xfrm>
            <a:off x="614525" y="4036501"/>
            <a:ext cx="1929315" cy="492638"/>
          </a:xfrm>
          <a:prstGeom prst="rect">
            <a:avLst/>
          </a:prstGeom>
          <a:noFill/>
        </p:spPr>
      </p:pic>
      <p:pic>
        <p:nvPicPr>
          <p:cNvPr id="3076" name="Picture 4" descr="http://mspoweruser.com/wp-content/uploads/2016/02/Dropbox-logo.jpg"/>
          <p:cNvPicPr>
            <a:picLocks noChangeAspect="1" noChangeArrowheads="1"/>
          </p:cNvPicPr>
          <p:nvPr/>
        </p:nvPicPr>
        <p:blipFill>
          <a:blip r:embed="rId6" cstate="screen"/>
          <a:srcRect/>
          <a:stretch>
            <a:fillRect/>
          </a:stretch>
        </p:blipFill>
        <p:spPr bwMode="auto">
          <a:xfrm>
            <a:off x="3946760" y="3986219"/>
            <a:ext cx="1207608" cy="603647"/>
          </a:xfrm>
          <a:prstGeom prst="rect">
            <a:avLst/>
          </a:prstGeom>
          <a:noFill/>
        </p:spPr>
      </p:pic>
      <p:pic>
        <p:nvPicPr>
          <p:cNvPr id="3079" name="Picture 7"/>
          <p:cNvPicPr>
            <a:picLocks noChangeAspect="1" noChangeArrowheads="1"/>
          </p:cNvPicPr>
          <p:nvPr/>
        </p:nvPicPr>
        <p:blipFill>
          <a:blip r:embed="rId7" cstate="screen"/>
          <a:srcRect/>
          <a:stretch>
            <a:fillRect/>
          </a:stretch>
        </p:blipFill>
        <p:spPr bwMode="auto">
          <a:xfrm>
            <a:off x="6173810" y="1596807"/>
            <a:ext cx="2786787" cy="1963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7"/>
          <p:cNvPicPr>
            <a:picLocks noChangeAspect="1" noChangeArrowheads="1"/>
          </p:cNvPicPr>
          <p:nvPr/>
        </p:nvPicPr>
        <p:blipFill>
          <a:blip r:embed="rId8" cstate="screen"/>
          <a:srcRect/>
          <a:stretch>
            <a:fillRect/>
          </a:stretch>
        </p:blipFill>
        <p:spPr bwMode="auto">
          <a:xfrm>
            <a:off x="6874084" y="4043362"/>
            <a:ext cx="1443413" cy="5286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94738" y="161358"/>
            <a:ext cx="8949262" cy="615553"/>
          </a:xfrm>
          <a:prstGeom prst="rect">
            <a:avLst/>
          </a:prstGeom>
        </p:spPr>
        <p:txBody>
          <a:bodyPr vert="horz" wrap="square" lIns="0" tIns="0" rIns="0" bIns="0" rtlCol="0" anchor="t">
            <a:spAutoFit/>
          </a:bodyPr>
          <a:lstStyle/>
          <a:p>
            <a:pPr defTabSz="457040" rtl="0">
              <a:spcBef>
                <a:spcPct val="0"/>
              </a:spcBef>
              <a:defRPr/>
            </a:pPr>
            <a:r>
              <a:rPr lang="ru" sz="2000" dirty="0">
                <a:solidFill>
                  <a:srgbClr val="36C746"/>
                </a:solidFill>
                <a:latin typeface="Arial"/>
                <a:ea typeface="+mj-ea"/>
                <a:cs typeface="Arial"/>
              </a:rPr>
              <a:t>Периферийные вычисления создают «высокопроизводительный мост»</a:t>
            </a:r>
            <a:br>
              <a:rPr lang="ru" sz="2000" dirty="0">
                <a:solidFill>
                  <a:srgbClr val="36C746"/>
                </a:solidFill>
                <a:latin typeface="Arial"/>
                <a:ea typeface="+mj-ea"/>
                <a:cs typeface="Arial"/>
              </a:rPr>
            </a:br>
            <a:r>
              <a:rPr lang="ru" sz="2000" dirty="0">
                <a:solidFill>
                  <a:srgbClr val="36C746"/>
                </a:solidFill>
                <a:latin typeface="Arial"/>
                <a:ea typeface="+mj-ea"/>
                <a:cs typeface="Arial"/>
              </a:rPr>
              <a:t>к централизованному облаку</a:t>
            </a:r>
          </a:p>
        </p:txBody>
      </p:sp>
      <p:sp>
        <p:nvSpPr>
          <p:cNvPr id="6" name="Rounded Rectangle 5"/>
          <p:cNvSpPr/>
          <p:nvPr/>
        </p:nvSpPr>
        <p:spPr>
          <a:xfrm>
            <a:off x="4300165" y="3911604"/>
            <a:ext cx="1935074" cy="1037893"/>
          </a:xfrm>
          <a:prstGeom prst="round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lIns="68577" tIns="34292" rIns="68577" bIns="34292" rtlCol="0" anchor="ctr"/>
          <a:lstStyle/>
          <a:p>
            <a:pPr algn="ctr" rtl="0"/>
            <a:endParaRPr lang="en-US" dirty="0"/>
          </a:p>
        </p:txBody>
      </p:sp>
      <p:pic>
        <p:nvPicPr>
          <p:cNvPr id="11" name="Picture 10">
            <a:extLst>
              <a:ext uri="{FF2B5EF4-FFF2-40B4-BE49-F238E27FC236}">
                <a16:creationId xmlns:a16="http://schemas.microsoft.com/office/drawing/2014/main" id="{6946BE44-851D-4B6E-B667-A23A7004CA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664" y="901228"/>
            <a:ext cx="8231074" cy="4081267"/>
          </a:xfrm>
          <a:prstGeom prst="rect">
            <a:avLst/>
          </a:prstGeom>
        </p:spPr>
      </p:pic>
      <p:sp>
        <p:nvSpPr>
          <p:cNvPr id="12" name="Oval 11">
            <a:extLst>
              <a:ext uri="{FF2B5EF4-FFF2-40B4-BE49-F238E27FC236}">
                <a16:creationId xmlns:a16="http://schemas.microsoft.com/office/drawing/2014/main" id="{33004E79-8B67-4554-864E-CEB8489D00AA}"/>
              </a:ext>
            </a:extLst>
          </p:cNvPr>
          <p:cNvSpPr/>
          <p:nvPr/>
        </p:nvSpPr>
        <p:spPr>
          <a:xfrm>
            <a:off x="1768535" y="1054100"/>
            <a:ext cx="1763828" cy="1222174"/>
          </a:xfrm>
          <a:prstGeom prst="ellipse">
            <a:avLst/>
          </a:prstGeom>
          <a:blipFill>
            <a:blip r:embed="rId4"/>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en-US" dirty="0"/>
          </a:p>
        </p:txBody>
      </p:sp>
      <p:sp>
        <p:nvSpPr>
          <p:cNvPr id="8" name="Прямоугольник 7"/>
          <p:cNvSpPr/>
          <p:nvPr/>
        </p:nvSpPr>
        <p:spPr>
          <a:xfrm>
            <a:off x="5998464" y="2508956"/>
            <a:ext cx="862584" cy="154800"/>
          </a:xfrm>
          <a:prstGeom prst="rect">
            <a:avLst/>
          </a:prstGeom>
          <a:solidFill>
            <a:srgbClr val="5C5E5C"/>
          </a:solidFill>
        </p:spPr>
        <p:txBody>
          <a:bodyPr wrap="none" lIns="0" tIns="0" rIns="0" bIns="0" rtlCol="0" anchor="ctr">
            <a:noAutofit/>
          </a:bodyPr>
          <a:lstStyle/>
          <a:p>
            <a:pPr indent="0" algn="ctr" rtl="0"/>
            <a:r>
              <a:rPr lang="ru" sz="950" b="1" dirty="0">
                <a:solidFill>
                  <a:srgbClr val="FFFFFF"/>
                </a:solidFill>
                <a:latin typeface="Arial"/>
              </a:rPr>
              <a:t>Приложения</a:t>
            </a:r>
          </a:p>
        </p:txBody>
      </p:sp>
      <p:sp>
        <p:nvSpPr>
          <p:cNvPr id="9" name="Прямоугольник 8"/>
          <p:cNvSpPr/>
          <p:nvPr/>
        </p:nvSpPr>
        <p:spPr>
          <a:xfrm>
            <a:off x="7037555" y="2509474"/>
            <a:ext cx="725424" cy="155448"/>
          </a:xfrm>
          <a:prstGeom prst="rect">
            <a:avLst/>
          </a:prstGeom>
          <a:solidFill>
            <a:srgbClr val="5C5E5C"/>
          </a:solidFill>
        </p:spPr>
        <p:txBody>
          <a:bodyPr wrap="none" lIns="0" tIns="0" rIns="0" bIns="0" rtlCol="0" anchor="ctr">
            <a:noAutofit/>
          </a:bodyPr>
          <a:lstStyle/>
          <a:p>
            <a:pPr indent="0" algn="ctr" rtl="0"/>
            <a:r>
              <a:rPr lang="ru" sz="950" b="1">
                <a:solidFill>
                  <a:srgbClr val="FFFFFF"/>
                </a:solidFill>
                <a:latin typeface="Arial"/>
              </a:rPr>
              <a:t>База данных</a:t>
            </a:r>
          </a:p>
        </p:txBody>
      </p:sp>
      <p:sp>
        <p:nvSpPr>
          <p:cNvPr id="13" name="Прямоугольник 12"/>
          <p:cNvSpPr/>
          <p:nvPr/>
        </p:nvSpPr>
        <p:spPr>
          <a:xfrm>
            <a:off x="7949702" y="2513666"/>
            <a:ext cx="603504" cy="154800"/>
          </a:xfrm>
          <a:prstGeom prst="rect">
            <a:avLst/>
          </a:prstGeom>
          <a:solidFill>
            <a:srgbClr val="5C5E5C"/>
          </a:solidFill>
        </p:spPr>
        <p:txBody>
          <a:bodyPr wrap="none" lIns="0" tIns="0" rIns="0" bIns="0" rtlCol="0" anchor="ctr">
            <a:noAutofit/>
          </a:bodyPr>
          <a:lstStyle/>
          <a:p>
            <a:pPr indent="0" algn="ctr" rtl="0"/>
            <a:r>
              <a:rPr lang="ru" sz="950" b="1" dirty="0">
                <a:solidFill>
                  <a:srgbClr val="FFFFFF"/>
                </a:solidFill>
                <a:latin typeface="Arial"/>
              </a:rPr>
              <a:t>Сервисы</a:t>
            </a:r>
          </a:p>
        </p:txBody>
      </p:sp>
      <p:sp>
        <p:nvSpPr>
          <p:cNvPr id="14" name="Прямоугольник 13"/>
          <p:cNvSpPr/>
          <p:nvPr/>
        </p:nvSpPr>
        <p:spPr>
          <a:xfrm>
            <a:off x="6861048" y="3118104"/>
            <a:ext cx="771144" cy="265176"/>
          </a:xfrm>
          <a:prstGeom prst="rect">
            <a:avLst/>
          </a:prstGeom>
          <a:solidFill>
            <a:srgbClr val="00974B"/>
          </a:solidFill>
        </p:spPr>
        <p:txBody>
          <a:bodyPr wrap="none" lIns="0" tIns="0" rIns="0" bIns="0" rtlCol="0" anchor="ctr">
            <a:noAutofit/>
          </a:bodyPr>
          <a:lstStyle/>
          <a:p>
            <a:pPr indent="0" algn="ctr" rtl="0"/>
            <a:r>
              <a:rPr lang="ru" sz="1700" b="1" dirty="0">
                <a:solidFill>
                  <a:srgbClr val="FFFFFF"/>
                </a:solidFill>
                <a:latin typeface="Arial"/>
              </a:rPr>
              <a:t>Облако</a:t>
            </a:r>
          </a:p>
        </p:txBody>
      </p:sp>
      <p:sp>
        <p:nvSpPr>
          <p:cNvPr id="15" name="Прямоугольник 14"/>
          <p:cNvSpPr/>
          <p:nvPr/>
        </p:nvSpPr>
        <p:spPr>
          <a:xfrm>
            <a:off x="594360" y="1374648"/>
            <a:ext cx="1024128" cy="441960"/>
          </a:xfrm>
          <a:prstGeom prst="rect">
            <a:avLst/>
          </a:prstGeom>
          <a:solidFill>
            <a:schemeClr val="bg1"/>
          </a:solidFill>
        </p:spPr>
        <p:txBody>
          <a:bodyPr lIns="0" tIns="0" rIns="0" bIns="0" rtlCol="0" anchor="ctr">
            <a:noAutofit/>
          </a:bodyPr>
          <a:lstStyle/>
          <a:p>
            <a:pPr indent="0" algn="ctr" rtl="0">
              <a:lnSpc>
                <a:spcPts val="1200"/>
              </a:lnSpc>
            </a:pPr>
            <a:r>
              <a:rPr lang="ru" sz="1000" b="1" dirty="0">
                <a:solidFill>
                  <a:srgbClr val="6A6B6B"/>
                </a:solidFill>
                <a:latin typeface="Arial"/>
              </a:rPr>
              <a:t>Использование</a:t>
            </a:r>
          </a:p>
          <a:p>
            <a:pPr indent="0" algn="ctr" rtl="0">
              <a:lnSpc>
                <a:spcPts val="1200"/>
              </a:lnSpc>
            </a:pPr>
            <a:r>
              <a:rPr lang="ru" sz="1000" b="1" dirty="0">
                <a:solidFill>
                  <a:srgbClr val="6A6B6B"/>
                </a:solidFill>
                <a:latin typeface="Arial"/>
              </a:rPr>
              <a:t>на месте</a:t>
            </a:r>
          </a:p>
        </p:txBody>
      </p:sp>
      <p:sp>
        <p:nvSpPr>
          <p:cNvPr id="16" name="Прямоугольник 15"/>
          <p:cNvSpPr/>
          <p:nvPr/>
        </p:nvSpPr>
        <p:spPr>
          <a:xfrm>
            <a:off x="359664" y="2639568"/>
            <a:ext cx="966216" cy="585216"/>
          </a:xfrm>
          <a:prstGeom prst="rect">
            <a:avLst/>
          </a:prstGeom>
          <a:solidFill>
            <a:schemeClr val="bg1"/>
          </a:solidFill>
        </p:spPr>
        <p:txBody>
          <a:bodyPr lIns="0" tIns="0" rIns="0" bIns="0" rtlCol="0" anchor="ctr">
            <a:noAutofit/>
          </a:bodyPr>
          <a:lstStyle/>
          <a:p>
            <a:pPr indent="0" algn="ctr" rtl="0">
              <a:lnSpc>
                <a:spcPts val="1200"/>
              </a:lnSpc>
            </a:pPr>
            <a:r>
              <a:rPr lang="ru" sz="1000" b="1">
                <a:solidFill>
                  <a:srgbClr val="6A6B6B"/>
                </a:solidFill>
                <a:latin typeface="Arial"/>
              </a:rPr>
              <a:t>Агрегация и управление</a:t>
            </a:r>
            <a:endParaRPr lang="en-US" sz="1000" b="1" dirty="0">
              <a:solidFill>
                <a:srgbClr val="6A6B6B"/>
              </a:solidFill>
              <a:latin typeface="Arial"/>
            </a:endParaRPr>
          </a:p>
          <a:p>
            <a:pPr indent="0" algn="ctr" rtl="0">
              <a:lnSpc>
                <a:spcPts val="1200"/>
              </a:lnSpc>
            </a:pPr>
            <a:r>
              <a:rPr lang="ru" sz="1000" b="1">
                <a:solidFill>
                  <a:srgbClr val="6A6B6B"/>
                </a:solidFill>
                <a:latin typeface="Arial"/>
              </a:rPr>
              <a:t>интернетом вещей loT</a:t>
            </a:r>
          </a:p>
        </p:txBody>
      </p:sp>
      <p:sp>
        <p:nvSpPr>
          <p:cNvPr id="17" name="Прямоугольник 16"/>
          <p:cNvSpPr/>
          <p:nvPr/>
        </p:nvSpPr>
        <p:spPr>
          <a:xfrm>
            <a:off x="207029" y="4023360"/>
            <a:ext cx="1408291" cy="557784"/>
          </a:xfrm>
          <a:prstGeom prst="rect">
            <a:avLst/>
          </a:prstGeom>
          <a:solidFill>
            <a:schemeClr val="bg1"/>
          </a:solidFill>
        </p:spPr>
        <p:txBody>
          <a:bodyPr lIns="0" tIns="0" rIns="0" bIns="0" rtlCol="0" anchor="ctr">
            <a:noAutofit/>
          </a:bodyPr>
          <a:lstStyle/>
          <a:p>
            <a:pPr indent="0" algn="ctr" rtl="0">
              <a:lnSpc>
                <a:spcPts val="1200"/>
              </a:lnSpc>
            </a:pPr>
            <a:r>
              <a:rPr lang="ru" sz="1000" b="1" dirty="0">
                <a:solidFill>
                  <a:srgbClr val="6A6B6B"/>
                </a:solidFill>
                <a:latin typeface="Arial"/>
              </a:rPr>
              <a:t>Широковещательные </a:t>
            </a:r>
          </a:p>
          <a:p>
            <a:pPr indent="0" algn="ctr" rtl="0">
              <a:lnSpc>
                <a:spcPts val="1200"/>
              </a:lnSpc>
            </a:pPr>
            <a:r>
              <a:rPr lang="ru" sz="1000" b="1" dirty="0">
                <a:solidFill>
                  <a:srgbClr val="6A6B6B"/>
                </a:solidFill>
                <a:latin typeface="Arial"/>
              </a:rPr>
              <a:t>данные</a:t>
            </a:r>
          </a:p>
          <a:p>
            <a:pPr indent="0" algn="ctr" rtl="0">
              <a:lnSpc>
                <a:spcPts val="1200"/>
              </a:lnSpc>
            </a:pPr>
            <a:endParaRPr lang="ru" sz="1000" b="1" dirty="0">
              <a:solidFill>
                <a:srgbClr val="6A6B6B"/>
              </a:solidFill>
              <a:latin typeface="Arial"/>
            </a:endParaRPr>
          </a:p>
        </p:txBody>
      </p:sp>
      <p:sp>
        <p:nvSpPr>
          <p:cNvPr id="18" name="Прямоугольник 17"/>
          <p:cNvSpPr/>
          <p:nvPr/>
        </p:nvSpPr>
        <p:spPr>
          <a:xfrm>
            <a:off x="3761232" y="1716024"/>
            <a:ext cx="801624" cy="158400"/>
          </a:xfrm>
          <a:prstGeom prst="rect">
            <a:avLst/>
          </a:prstGeom>
          <a:solidFill>
            <a:srgbClr val="5C5E5C"/>
          </a:solidFill>
        </p:spPr>
        <p:txBody>
          <a:bodyPr wrap="none" lIns="0" tIns="0" rIns="0" bIns="0" rtlCol="0" anchor="ctr">
            <a:noAutofit/>
          </a:bodyPr>
          <a:lstStyle/>
          <a:p>
            <a:pPr indent="0" algn="ctr" rtl="0"/>
            <a:r>
              <a:rPr lang="ru" sz="900" b="1" dirty="0">
                <a:solidFill>
                  <a:schemeClr val="bg1"/>
                </a:solidFill>
                <a:latin typeface="Arial"/>
              </a:rPr>
              <a:t>Приложения</a:t>
            </a:r>
          </a:p>
        </p:txBody>
      </p:sp>
      <p:sp>
        <p:nvSpPr>
          <p:cNvPr id="19" name="Прямоугольник 18"/>
          <p:cNvSpPr/>
          <p:nvPr/>
        </p:nvSpPr>
        <p:spPr>
          <a:xfrm>
            <a:off x="4779264" y="1718554"/>
            <a:ext cx="502920" cy="154800"/>
          </a:xfrm>
          <a:prstGeom prst="rect">
            <a:avLst/>
          </a:prstGeom>
          <a:solidFill>
            <a:srgbClr val="5C5E5C"/>
          </a:solidFill>
        </p:spPr>
        <p:txBody>
          <a:bodyPr wrap="none" lIns="0" tIns="0" rIns="0" bIns="0" rtlCol="0" anchor="ctr">
            <a:noAutofit/>
          </a:bodyPr>
          <a:lstStyle/>
          <a:p>
            <a:pPr algn="ctr"/>
            <a:r>
              <a:rPr lang="ru" sz="900" b="1" dirty="0">
                <a:solidFill>
                  <a:srgbClr val="FFFFFF"/>
                </a:solidFill>
              </a:rPr>
              <a:t>Сервисы</a:t>
            </a:r>
            <a:endParaRPr lang="ru" sz="900" b="1" dirty="0">
              <a:solidFill>
                <a:schemeClr val="bg1"/>
              </a:solidFill>
              <a:latin typeface="Arial"/>
            </a:endParaRPr>
          </a:p>
        </p:txBody>
      </p:sp>
      <p:sp>
        <p:nvSpPr>
          <p:cNvPr id="20" name="Прямоугольник 19"/>
          <p:cNvSpPr/>
          <p:nvPr/>
        </p:nvSpPr>
        <p:spPr>
          <a:xfrm>
            <a:off x="4008638" y="1929384"/>
            <a:ext cx="923544" cy="182880"/>
          </a:xfrm>
          <a:prstGeom prst="rect">
            <a:avLst/>
          </a:prstGeom>
          <a:solidFill>
            <a:srgbClr val="00974B"/>
          </a:solidFill>
        </p:spPr>
        <p:txBody>
          <a:bodyPr wrap="none" lIns="0" tIns="0" rIns="0" bIns="0" rtlCol="0" anchor="ctr">
            <a:noAutofit/>
          </a:bodyPr>
          <a:lstStyle/>
          <a:p>
            <a:pPr indent="0" algn="ctr" rtl="0"/>
            <a:r>
              <a:rPr lang="ru" sz="700" b="1" dirty="0">
                <a:solidFill>
                  <a:schemeClr val="bg1"/>
                </a:solidFill>
                <a:latin typeface="Arial"/>
              </a:rPr>
              <a:t>Периферийные </a:t>
            </a:r>
            <a:br>
              <a:rPr lang="ru" sz="700" b="1" dirty="0">
                <a:solidFill>
                  <a:schemeClr val="bg1"/>
                </a:solidFill>
                <a:latin typeface="Arial"/>
              </a:rPr>
            </a:br>
            <a:r>
              <a:rPr lang="ru" sz="700" b="1" dirty="0">
                <a:solidFill>
                  <a:schemeClr val="bg1"/>
                </a:solidFill>
                <a:latin typeface="Arial"/>
              </a:rPr>
              <a:t>вычисления</a:t>
            </a:r>
          </a:p>
        </p:txBody>
      </p:sp>
      <p:sp>
        <p:nvSpPr>
          <p:cNvPr id="21" name="Прямоугольник 20"/>
          <p:cNvSpPr/>
          <p:nvPr/>
        </p:nvSpPr>
        <p:spPr>
          <a:xfrm>
            <a:off x="3273552" y="2740152"/>
            <a:ext cx="792480" cy="161544"/>
          </a:xfrm>
          <a:prstGeom prst="rect">
            <a:avLst/>
          </a:prstGeom>
          <a:solidFill>
            <a:srgbClr val="5C5E5C"/>
          </a:solidFill>
        </p:spPr>
        <p:txBody>
          <a:bodyPr wrap="none" lIns="0" tIns="0" rIns="0" bIns="0" rtlCol="0" anchor="ctr">
            <a:noAutofit/>
          </a:bodyPr>
          <a:lstStyle/>
          <a:p>
            <a:pPr indent="0" algn="ctr" rtl="0"/>
            <a:r>
              <a:rPr lang="ru" sz="900" b="1">
                <a:solidFill>
                  <a:schemeClr val="bg1"/>
                </a:solidFill>
                <a:latin typeface="Arial"/>
              </a:rPr>
              <a:t>Приложения</a:t>
            </a:r>
          </a:p>
        </p:txBody>
      </p:sp>
      <p:sp>
        <p:nvSpPr>
          <p:cNvPr id="22" name="Прямоугольник 21"/>
          <p:cNvSpPr/>
          <p:nvPr/>
        </p:nvSpPr>
        <p:spPr>
          <a:xfrm>
            <a:off x="4282440" y="2758440"/>
            <a:ext cx="551688" cy="143256"/>
          </a:xfrm>
          <a:prstGeom prst="rect">
            <a:avLst/>
          </a:prstGeom>
          <a:solidFill>
            <a:srgbClr val="5C5E5C"/>
          </a:solidFill>
        </p:spPr>
        <p:txBody>
          <a:bodyPr wrap="none" lIns="0" tIns="0" rIns="0" bIns="0" rtlCol="0" anchor="ctr">
            <a:noAutofit/>
          </a:bodyPr>
          <a:lstStyle/>
          <a:p>
            <a:pPr algn="ctr"/>
            <a:r>
              <a:rPr lang="ru" sz="900" b="1" dirty="0">
                <a:solidFill>
                  <a:srgbClr val="FFFFFF"/>
                </a:solidFill>
              </a:rPr>
              <a:t>Сервисы</a:t>
            </a:r>
            <a:endParaRPr lang="ru" sz="900" b="1" dirty="0">
              <a:solidFill>
                <a:schemeClr val="bg1"/>
              </a:solidFill>
              <a:latin typeface="Arial"/>
            </a:endParaRPr>
          </a:p>
        </p:txBody>
      </p:sp>
      <p:sp>
        <p:nvSpPr>
          <p:cNvPr id="23" name="Прямоугольник 22"/>
          <p:cNvSpPr/>
          <p:nvPr/>
        </p:nvSpPr>
        <p:spPr>
          <a:xfrm>
            <a:off x="3519309" y="2941380"/>
            <a:ext cx="928800" cy="230400"/>
          </a:xfrm>
          <a:prstGeom prst="rect">
            <a:avLst/>
          </a:prstGeom>
          <a:solidFill>
            <a:srgbClr val="00974B"/>
          </a:solidFill>
        </p:spPr>
        <p:txBody>
          <a:bodyPr wrap="none" lIns="0" tIns="0" rIns="0" bIns="0" rtlCol="0" anchor="ctr">
            <a:noAutofit/>
          </a:bodyPr>
          <a:lstStyle/>
          <a:p>
            <a:pPr indent="0" algn="ctr" rtl="0"/>
            <a:r>
              <a:rPr lang="ru" sz="700" b="1" dirty="0">
                <a:solidFill>
                  <a:schemeClr val="bg1"/>
                </a:solidFill>
                <a:latin typeface="Arial"/>
              </a:rPr>
              <a:t>Периферийные </a:t>
            </a:r>
            <a:br>
              <a:rPr lang="ru" sz="700" b="1" dirty="0">
                <a:solidFill>
                  <a:schemeClr val="bg1"/>
                </a:solidFill>
                <a:latin typeface="Arial"/>
              </a:rPr>
            </a:br>
            <a:r>
              <a:rPr lang="ru" sz="700" b="1" dirty="0">
                <a:solidFill>
                  <a:schemeClr val="bg1"/>
                </a:solidFill>
                <a:latin typeface="Arial"/>
              </a:rPr>
              <a:t>вычисления</a:t>
            </a:r>
          </a:p>
        </p:txBody>
      </p:sp>
      <p:sp>
        <p:nvSpPr>
          <p:cNvPr id="24" name="Прямоугольник 23"/>
          <p:cNvSpPr/>
          <p:nvPr/>
        </p:nvSpPr>
        <p:spPr>
          <a:xfrm>
            <a:off x="3761232" y="3621024"/>
            <a:ext cx="819912" cy="167640"/>
          </a:xfrm>
          <a:prstGeom prst="rect">
            <a:avLst/>
          </a:prstGeom>
          <a:solidFill>
            <a:srgbClr val="5C5E5C"/>
          </a:solidFill>
        </p:spPr>
        <p:txBody>
          <a:bodyPr wrap="none" lIns="0" tIns="0" rIns="0" bIns="0" rtlCol="0" anchor="ctr">
            <a:noAutofit/>
          </a:bodyPr>
          <a:lstStyle/>
          <a:p>
            <a:pPr indent="0" algn="ctr" rtl="0"/>
            <a:r>
              <a:rPr lang="ru" sz="900" b="1">
                <a:solidFill>
                  <a:schemeClr val="bg1"/>
                </a:solidFill>
                <a:latin typeface="Arial"/>
              </a:rPr>
              <a:t>Приложения</a:t>
            </a:r>
          </a:p>
        </p:txBody>
      </p:sp>
      <p:sp>
        <p:nvSpPr>
          <p:cNvPr id="25" name="Прямоугольник 24"/>
          <p:cNvSpPr/>
          <p:nvPr/>
        </p:nvSpPr>
        <p:spPr>
          <a:xfrm>
            <a:off x="4785360" y="3633216"/>
            <a:ext cx="515112" cy="155448"/>
          </a:xfrm>
          <a:prstGeom prst="rect">
            <a:avLst/>
          </a:prstGeom>
          <a:solidFill>
            <a:srgbClr val="5C5E5C"/>
          </a:solidFill>
        </p:spPr>
        <p:txBody>
          <a:bodyPr wrap="none" lIns="0" tIns="0" rIns="0" bIns="0" rtlCol="0" anchor="ctr">
            <a:noAutofit/>
          </a:bodyPr>
          <a:lstStyle/>
          <a:p>
            <a:pPr algn="ctr"/>
            <a:r>
              <a:rPr lang="ru" sz="900" b="1" dirty="0">
                <a:solidFill>
                  <a:srgbClr val="FFFFFF"/>
                </a:solidFill>
              </a:rPr>
              <a:t>Сервисы</a:t>
            </a:r>
            <a:endParaRPr lang="ru" sz="900" b="1" dirty="0">
              <a:solidFill>
                <a:schemeClr val="bg1"/>
              </a:solidFill>
              <a:latin typeface="Arial"/>
            </a:endParaRPr>
          </a:p>
        </p:txBody>
      </p:sp>
      <p:sp>
        <p:nvSpPr>
          <p:cNvPr id="26" name="Прямоугольник 25"/>
          <p:cNvSpPr/>
          <p:nvPr/>
        </p:nvSpPr>
        <p:spPr>
          <a:xfrm>
            <a:off x="3998976" y="3830877"/>
            <a:ext cx="929640" cy="216000"/>
          </a:xfrm>
          <a:prstGeom prst="rect">
            <a:avLst/>
          </a:prstGeom>
          <a:solidFill>
            <a:srgbClr val="00974B"/>
          </a:solidFill>
        </p:spPr>
        <p:txBody>
          <a:bodyPr wrap="none" lIns="0" tIns="0" rIns="0" bIns="0" rtlCol="0" anchor="ctr">
            <a:noAutofit/>
          </a:bodyPr>
          <a:lstStyle/>
          <a:p>
            <a:pPr indent="0" algn="ctr" rtl="0"/>
            <a:r>
              <a:rPr lang="ru" sz="700" b="1" dirty="0">
                <a:solidFill>
                  <a:schemeClr val="bg1"/>
                </a:solidFill>
                <a:latin typeface="Arial"/>
              </a:rPr>
              <a:t>Периферийные </a:t>
            </a:r>
            <a:br>
              <a:rPr lang="ru" sz="700" b="1" dirty="0">
                <a:solidFill>
                  <a:schemeClr val="bg1"/>
                </a:solidFill>
                <a:latin typeface="Arial"/>
              </a:rPr>
            </a:br>
            <a:r>
              <a:rPr lang="ru" sz="700" b="1" dirty="0">
                <a:solidFill>
                  <a:schemeClr val="bg1"/>
                </a:solidFill>
                <a:latin typeface="Arial"/>
              </a:rPr>
              <a:t>вычисления</a:t>
            </a:r>
          </a:p>
        </p:txBody>
      </p:sp>
      <p:sp>
        <p:nvSpPr>
          <p:cNvPr id="7" name="Footer Placeholder 6"/>
          <p:cNvSpPr>
            <a:spLocks noGrp="1"/>
          </p:cNvSpPr>
          <p:nvPr>
            <p:ph type="ftr" sz="quarter" idx="3"/>
          </p:nvPr>
        </p:nvSpPr>
        <p:spPr>
          <a:xfrm>
            <a:off x="252418" y="4976572"/>
            <a:ext cx="3646722" cy="92333"/>
          </a:xfrm>
        </p:spPr>
        <p:txBody>
          <a:bodyPr rtlCol="0"/>
          <a:lstStyle/>
          <a:p>
            <a:pPr rtl="0"/>
            <a:r>
              <a:rPr lang="ru" dirty="0"/>
              <a:t>Конфиденциальная собственность компании Schneider Electric |</a:t>
            </a:r>
          </a:p>
        </p:txBody>
      </p:sp>
    </p:spTree>
    <p:extLst>
      <p:ext uri="{BB962C8B-B14F-4D97-AF65-F5344CB8AC3E}">
        <p14:creationId xmlns:p14="http://schemas.microsoft.com/office/powerpoint/2010/main" val="123071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nvPr>
        </p:nvGraphicFramePr>
        <p:xfrm>
          <a:off x="1590" y="1194"/>
          <a:ext cx="1587" cy="1190"/>
        </p:xfrm>
        <a:graphic>
          <a:graphicData uri="http://schemas.openxmlformats.org/presentationml/2006/ole">
            <mc:AlternateContent xmlns:mc="http://schemas.openxmlformats.org/markup-compatibility/2006">
              <mc:Choice xmlns:v="urn:schemas-microsoft-com:vml" Requires="v">
                <p:oleObj spid="_x0000_s2199" name="think-cell Slide" r:id="rId5" imgW="270" imgH="270" progId="TCLayout.ActiveDocument.1">
                  <p:embed/>
                </p:oleObj>
              </mc:Choice>
              <mc:Fallback>
                <p:oleObj name="think-cell Slide" r:id="rId5" imgW="270" imgH="270" progId="TCLayout.ActiveDocument.1">
                  <p:embed/>
                  <p:pic>
                    <p:nvPicPr>
                      <p:cNvPr id="57" name="Object 5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194"/>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AutoShape 14" descr="data:image/jpeg;base64,/9j/4AAQSkZJRgABAQAAAQABAAD/2wCEAAkGBhQSEBQUExQUFRUWGBcYGBUXGBQXGBoeGBcXFxUVGBkYGycfFxkmGhgVHy8gJCcpLCwtFx8xNTAqNScrLCkBCQoKDgwOGg8PGiokHyQsKSksLCkpLykpLCwpLCk0LCwsKSksKSksLCwsLCksLCwpLCksKSksLCwsKSksKSwsLP/AABEIALwBDAMBIgACEQEDEQH/xAAbAAABBQEBAAAAAAAAAAAAAAAAAQIDBAUGB//EAEkQAAIBAgQDBAUIBwcDAwUAAAECEQADBBIhMSJBUQUTMmEGI3GBkQcUQlJicqGxM1SSwdHS8BUXJENTgrJjouEWs/ElNGSDwv/EABkBAQEBAQEBAAAAAAAAAAAAAAABAgMEBf/EADMRAAICAQMCAwYEBgMAAAAAAAABAhEDEiExBFFBUpEFExQyQnFhgaGxFVPB0eHwIjND/9oADAMBAAIRAxEAPwD3CKWKKKAKSlpDQGP2p6SLZvLZFq/duMjXItKrQqsFJOZ15sKl7O9ILV60bkm2FYo4uju2RlgFHDHQ6jnBBBEzWT2z6PNiMejk3rdtcNcTvLN1rTBzdtkLKmToCYII0rnLvo3iFSwr2nIsXMQLjW1s3mvNcyG3jMmILZ2Kh1aTmVnMcNbUU1yQ9I79ddRoJOo0HInoNDVe32ohDFjkCvkl8qhjAIKmdQZ06wa4RvRG8LNhLaOFv2zhsSGa1mt2jfN1ScgCcNpr9oKui96oBIWab2r6NXM1xjYuGcRiWQomGvLluJYUB7F0wyNkYZgysuWNAxppXcp6I+KUMFLKC05QSATG8A6n3VUx/bdu0yKxlndLYUQSC85SwmQuh1rz3F+iuJYt3ll89y1hlTuBhWS0UtIrWxdvZrlgJcDOGWfFIlt9E9h3BfQHCM1xceb5xfqoNtncqc2bOSEKWykaZOgFNK7iztMf2qlpratM3CQoHRVLu56KFGp8wNyKy7HptYKlmF20ndNfV7iFRctpGa4kEnQMhykBoYaU3tQlO0cO5BKnD4m2gEfpM1m7lE6ZmS28a/QNc63Z+JxdrEG/hr6Ym5ZZbefuRYtAMrjDoVuliWZVzXGXijkFAqJKtwdMPTC0Ecul626G2O5dIut3xy2cqgkNmYEDXQq0xBoPphbyrCXjca41oWAg73Oid46kFsohIbNmykEQTIrDx2Bv375xYw91O7bCZbLm2LlwWbt570AOV0F7hlhmKHYEEw4vsi9cfv7mHvd0+Ja61m2ypiFC4a1h7NyUcFdUclVcGHWZhhV0x7g6vAeklq8bWUtF5XZCRlnuzluWzOouKd1I5NvBp3b3pDawaK94kBnCDKMx2LMxH1VVWZjyCk1zWCwL207MssuW5bvXbmXhLJZS3iFAcpwlgt2wjEbs253q3292DexeK8XdWbVlkBa2l0XDfkXoBYRltoiz/wBRxU0q+dga/anpCtm4tsW7t66ys4t2lVmCqQC7FmVVEkASZJ2Bg0YD0mtXntKmebtu7cWUKwLLpbuKwOqsHcCI5GuV/s6/3WHXFYW9dNlHtC/h7ht4gMj5VuSLqE2rltbbRJhgZG0S4P0bv3ruFOL76Es4sFxeZLgz37Jw6XXsMud+6U5olSV571dMe5DdxfpjbRiot3rjd+2HCIqli62e/aJYDLk1meVT4H0mt3BdLLcsmyA1xLy5GVSGYPuQUIV9QT4T0rlbfofc71Uy3ltDtC7d7wXn7zuzgjbV+9z95rc4d591Lf8ARnEKmIwih3GIuW5xrt3jdyZL27udpZkCtbAEAreUxOY1WoeDB0a+mFk4P50FulMypkyRdDtdFkIUJ0bOQInnVvsvthrzEHD4izABm6qKD5DK7Sa47tb0dxSpircPiFvthcRmtC3ZYPbv2lvooDjKxtW0cEEaq2oNdD6NLldwLGOtyAc2Kum6DBMBJv3Cp1JMAbVJJVaKSY70xt23uDu77pZIW9eRA1u2coYhuLM0Kyk5VaJ1rZGLTMFzLmMwsiTGpgTJiuI7d7Pvd7fa1hsQmJY+pxGGuhLTwoFpsSr3ApKkQ2ZGlVGWdhU/s83cRjFTD5rxxthvnQFsKnd28I7nMWzrCh4UDi7yObQ0qrB6GuKQsVDKWABKgjMAdiRuKgvdpoBK8cOqEJlYqWYLxa6RMnmADXnvZvopiA4UreW8rYkm/lwq25uJdVbneqDeuhi6HIdQVBPgE2rPYbNbsrb7PNhrbYEXHJtAt3OJtO4AViLiqq3H7w66wJkw0q+QdX2T6T28Q5FtLhUNcUXYXIxtMEeCGJ8RIEgTBO0E6Ix9vIXzpkEy2ZcojQy0wNa88ueiF/uQluyEY2+0wYyID32LtPaQlTpnsoVB5CJiKs9p9nM6g2ez+5t97bLTbsvc4LV1RcXDZ+7lSyIGJJgk5YVTRxV7MHYYvt60jKmbM727lxFXUutsKWy6wTxCNddehq1axynKCQrOuYISA0RJ4Z5c4rziz6M3ltoDhmLd32pbGmHzJ37h8POQhVUrnHBoC5EAGp39Hb2W5bOGJv3LmGe1ivVRZW2lgEF82dDbKXeBQc2fSczRXBdwehrikLZQylonLImJiY3idKLOKR5ysrQYMEGDzBjY+VcRh/RdlNpxYAufPca9xhlVzaujGC3LjUK2eztMSDGlO9BOx7ti602Wt2xZtpmupYW6GQ6Ws9g5b6AFj3hUGSNTJjLiu4O6oilorICiiigEopGMa1zGN9ObVtgM1qGJiXaYBIzsAhyiQYEzpUbS5MuSXJ1FJFUey+1VvKSCJUkGDI8iDAkEc469Kjftkhivc3jE6hdDHMa7VLQ1Lk04pIrLXtskx3F4HKW1XoJyg825U7+2G52bogxsPLoTO/KdjS0NSNKKIrL/ALbP+he/ZHnpv/U0J22xBIsXtORAB2JGk+731NSGpGlcsK0SAYIIkAwRsR0PnTorOHa5ie6u7gRGuoJn8I942po7ZbNAsXvaVAHsmfb/AEatoakakUkVn/2scxXurumbXLoY2IM6g/vFWb2MCWzcbhAEmdx5e3lHWrsW0SdwubNAzRGaBMTMTvE6xUkVyx9Obfei3mshiB/mMQCYyoSLZGbUbaSYroOz8ct62rrsw+HlUUk+CKSfBZiiKUUVo0JFEUtJNAEURRNFAJFNt2FUkgAFjJgASYAk9TAAnyFPooAikilomoBIoilooBIrF7b9IDYaBaa5whiQwESSOfsrbNcL6eY/JdCgxmt69SMzafnXfBBTnpZ4utzSw4nOJbwPyiWrr20FpwzuF+jAkxM8664CvGey7BS5hbwHq3xKW56HMuX48Q/2+dezit9TjhCSUDn7Pz5c0G8gtFFFeY+iFFFFAQYzD57bIZAYESPOvP8AtTsbEd9dZGt5r/q7oa3dISAyqykAyhWPKTt9X0aiKxKClyYnBT5Od9FcAbQynMRbQIjFWUMskyZOrSDpyEacVauIxjq0LZdxHiBQD2akGh7d7McrWwvIFWJ95zR+FHd3vrWuf0W930qVSoJUqRGMfc19Q+n2rev4/nVXHC45ByXwIiEuIo3nUTvykdffV82731rf7Dbz97aJqnjcc9mO8e3xGBFt9/Pj2j8SKPZbkey3IcOr6AriIOhY3EMQZkEGeQ2601MK2g/xQ8zdUxqdN/YapW79poM2p7s3IKXJyruY7zfcgb6eVLde0oZCLXCVBm25ElZUeOSxmB5mNzWTFouIryrZMTodu9txofpa6z/Ua1fbHXB/kOdSPFb5Aa785j3VU7KxhdYtNbAABUFHEKZj6euoNXu6v/WtfsN/PWl+BuPGw1MdcMTYcTvLJp+OvuqTtLDlk4YzKQyz4SRsD5GSPLflTTbv8mte9H/mpVt3ubWzr9VttZHi321q2a+557c9GrpLWc6iw796zG1e7wHMpZAYIzSDG5jnuD3nYKtkYuCHZuIEFRIVVGUEnSANZ1M1pAUsVmMFHgzDGou0KKKKK6HQSs3tC6xJylRkEmZ3jQCGHKd53FXcRdyqTueQ6nkPjWbi7ZWyxa2hOUySQSWI+71/CoyMkt3Lsle8tnKNTkO/TR+kE+2mC7dDle8tnTN4TIBzQPHrqB8DUiWgi6pbO5JkanmYy9Tt5iosJhzmZjaTiCncQNW4fDyEVDLQ7EXrqBm7xDpomQ6nkBxzqYqUC7oe9t+YyGOX2/b8ar4izmzHukhQw3HijU+Hlt7SelTXUgT3SE8hpzgD6O1UDBdus5UXLYyhSSEO5nhgv0H4ilxaXMpbvLcqGIhWHI/b9m4NNw2HhjNtTwiSY1MuSfD5/lSdorCMBaSSrREdDJ8PL8461AS2rl0z6y3AMTkOu8/T9g9oNFs3QxXvLZgAyUPMnTR/LfzqRMNAgWk08x/LURtgMxNu2OFdysbt9mgI8VibtsE95bbQtlykaKATrnkdOepFYnpf6O2sTctu982WKKoAXNOZ4H/cwH46CtW/bm1dYJb1RpgglRlOUCF33J13Jq3iOz7d22puroEYbkQHWH8J+qN+XKtwm4StHOeOOVOM90cf2T6FKDYRMdnW26XhbFtAWFt0ucXFI1ZOUjMK9CFcp6AXreIwy4lVyu5u5oJiTcMiNtlQ+89a6sVvI3qqRvHCMFUULRRRXM6BRRRQBRRRQCRRS0UAlR3cOrRmAMaiQDHmOlS0UBXXBIBARAOmUdI/LShcDbGyINtlA21HLkQPhViipSJSILeDRSCqKCNJCgH2SKmpaKpQpKWigCiiigCkNFVsbiMoAG50GhMdWgdP4DnQFR7ma6QVZlXUajfUNGo2iPaWqK8gbMcjQoYDUbwZPi5be80lwBWCo1wErA0OmureHlM+ZIp+IKrbKq1yYIUQ0bHfg95rBghxfZtrEFM9tz3YgEFY4oJHi10A+PWIfasLaXubaOJ4lBIOWSZIAbQCCY2kjrUljKtscdwCJJIbpJM5ffUdhhnLs1xZECd4BkDbTfnGunKrYvYnuWVFsgW3HCRuOh+3VW92ZbvlbjJc0GUQVykTOxPWfwPSJcY4IKh7mqktodBB+zudvj0qe0Vyjju7Dken3KBEWHtJaQWstzKgkZiDAJOk5thBpj2eB2Nt5KmJI0EGB4/eaSQ10jPcyhROh1IYwPDy3PtFT4gjI3Hd8J5HofsUHJJlH+m/xH89Ur+Et3mZGtOVGQ7xxKXjUPymrF27sA9yT5HQc28P9Gm2kUPAe4IVeTdW34KEKz9mpZtXRbtOodTOq5QVQgNGfc8yBrzqH0wx5s9l322Jt5BrJm5CD/kTVztG6O7cZrplG+i5HhO/BpXJ/KjiowuHsiRnbOQddEWBz+s4+FdcEdWVJi9yH5Fsb6rEWPqstxR5OMp/FB8a9LFeNfJpie6x6g7XUZPf41/FD8a9lFd+sVZW++5qHAtFFFeU0FFFFAFFFFAFFFFAFFFFAFFFFAFFFFAFFFFAFFFIaAzcbiL63lyLb7mAXdjBGpzc9gus66/hGuMVpud6qyNBwkhRrzO53+HSrOILO2VYyqRmmdTuF06bn3DrVTDB3VdEyr5tqwPs5fn7KyzDY21c48xvKCVP+noARA385PnNPt3A0sby6ggDg0HsnQn+FJcztdA4IAadWgmUOXb2T8KlxGJcQvqwzaDVtPPbX95qERBavZgoN5YULP6PUwNN9hufd5069iAGnvlPDEer14tt6mwmZbS6W4Cjct0kk6VHa7w3AxCeFsoltBK67bn8qFGIgVNL6TGo4MvOQADoNdIimjHmAO9VSYjwMI06az7edXMRdcKZCa6AAtJJ5DSmYK04UGLZJAky3TQbbD+t6rJxwNCZHjvQvCNwk7nrvrzpMXigEb16nQ6Du9ZBgU4hlcn1Y4SSZYc9SdKawuEM5CDQ5RxSNDqRG/5bdaBBYaNTfTMYn9H7gNdh/GkW6O8Pr18K68HV/OrSF42t/Fv4VC11ldie7EKp3bq3lUKQdpYkC0/r1JKtAhJOh0EVyPp/2LcYLfle7REQKSS8sxk7ERJHPlXXYxXNt2YIOB4WWkDKZ5eL8tus0fS9JwEQRra0Jk+IeddMUnGdoi3Zwfol2HcvYhWtFAbLJcOYkaZthAOu/wAa9jFcF8nNuL177i/8jXe12zz1TNpUE0tZVzE3BjETQWjbYnwasCIgTm59I251q1wKFFFFAFFFFAFFQ3cWikBmVSdgSAT7J32NMHaFuYzpIBaMwmAYJ9gIIoCzRVcY+2SAHWSMwEjUTGYeU6TThi0+svxFATUVEuJU7Mp5bjkYI+OlRWe07TsVV1LDQqCJ+HuPwoC1RUJxaAkZl031Gnt6UqYhSYDAmJgEExtPsmgJaKSiaAKp43EsCFUatsenU7dJ9p0qbEYjKJgk8gNyegrMvGCpIuF2b7QHhYCNdFE/nzNRmWx72geFbazuW4CQOZJI8R138zyqO1aGUItpM3FrwHKAxEmR8OpqSFUeG6XPm4LGPvaD8hUeFhEYsLh4mk8Y+k0AcXsAH7zUIOu2lRk9SuzADgkkwfjoT8TUtjCRqbSEnc8HsgabD+t6hAGdGIuTLCJfhGXbffSTUjsGMAXYHiM3P2RxfE8vbsBDhMOHRYtLlAH1OIj/APkH4keWsl5VVwWtKBlafBG6eVOw5VbY0ugAdXAAH+6oxDXFJW7ENlHHP0eI679By9u0HgSJhZJY2V8hwcI/m6/Cn4ayMi+pTwj6nQeVOhfq3vjc/mqph+NVGW6UyiTx8Wg038P5+zfRRRZD3Ae5XLlMDg11HF7Onxqxew4yN6ldj9Tp7KbK94NLvhPN+q/ap2IZcjaXRody/Q/aqEFFlcsmykATPBppvtVW1h813N3SxlGUcA5txHT4f1D7QzwSt3LAges18zroOg956VII7w8N3wrzfq32qFGY+0vdP6lAQjfU04T5VU9JV/wUQd7e5n6XtNW+0UU2n4bvgfcvHhP2qh7cWcIBrum++9L3IuTJ9B7cXbn3F/5V2dct6JW4uv8AcH511Vau9zZg3IPaChiJ7uVBWdNZgzAadZ0Mada3hWNfcjH2xmMG03DJiQdyJgfvjyrZFAFJQaxLnaN0tdy9wqW3CTcZwSStsjYQJLgCpZUrNuise3iMQwkHDEdQ13+FMu9o3kMM+EU6mC1wHQSTEdNaWa0FXtLEi45F3BXboQuqsoDCMwB8RU6wp0kRzOtQtgrYbKcCxCyqFCIyh231GWSSY6N8Lg7Vukx3mDkx9O59ISvxGop1ztG8CAXwgJEgFrkkdRptofgaWNDKWIsplRGwLukBkUa5SQWYNmgKQWI3PPaq3cWJJ/s68TxHwj7hC8WkwNtOc863O9xH/wCN+1c9nTrUdzGX1DEthRkjNxXOGdRm00060saDNtYayCpGAuLl4gSNFa2ucAS07gAECCTV7B2dYfDhYGUEHMGCjuxMgHLFx4B10Om0yrjL5YLmwuYjMBmuSR9YCNR51d7KxZu2gzABpdSBJHA7JpPLhn31SONKznXw9pmLv2fczky0gHV9GI1g7nXT3GrHZ91bLgWsDdt58qlgNACxktroBv11GnTp4pIoZFrN7ZwVu4o7wkBTIy7yQRoIMnU6c6t4vFi2JbbmdNP62011qi+J1zl0nZU0Yj4MAW6nl8alkbIExI1JZpHAqjU+EGJKmWM6ny6ClvXQuVjcYtmAgD2wqyv9bnyW3fKs7M9ssSIA13VdF4/LU+XIUuIeAHa5bJleRIHEug4v/mPIVkxexIjqAWa40x7gOg4Px5n3VHhmUyzO4hmyiBpqdTw+LX3fGpFYtDNcQRsp/M8W/wCVR28UxLKLiAZjLe4aLx7/AJe2qUMRfVmUC42h1aBpwnQcPij4fCpg6KIFwgD2ae/LTb17IE9ZbgN0PNW+3rr8SaVXLkMz2wNwp/Atx7+XL21AQ4a4rAZncKCYBA1gnU8P4fvqd7y5l9Y2zch5fZpLeLyoS120AC0yPtn7dVHx4dlm4gXXTK2um7cW3l8elUFnvQ5jO+T2Di9nDov5+zd+Fur3a8bDhHIdB9igdpj/AFbf7LfzVDZ7UC219Ymw0ytPs8VKKPu30Dgm43hbXTqv2KY75gSzvEGFIE7HVuDfy5c9do/noNxWa7a0DQIYhdV+1qfP4VYudpLlPrrex+i381KJQ+zeXKPWPsOQ6fcpq3F7w+sbwjkOrfZplntJci+tt7DdW6feqDtLtDgHdXratPEx04YOmqtzj2b8oKi0T9ouvdP6x/A2kCDwnfhpvaiThhvum+p3qI3H+b3hdu2rkqxQiNsp3GgOo0IqzjV/w677rvqaxPZP7BclP0cSLjfd/fXRVidipFxvu/vFbVTC7gmbZi3Cq9oKIYs9okGQVAVtoIkEzyOvOtsVh4pv/qFocP6JzGVSQZIDFiJUQWGh5nStwV2INasW3YV/nQcSovBiPu2rDfu2raNY/wA0vq93ILLLcfNxlwfAiEQFI+j+NRmoujGw1rBMo4rgJiJZi5ygQQVzSZjYzmXqDV69dwxY5rhgkkKA4AhVSfDyCaHkc3nUtzsy6TJs4QmI3udAPqdAB7hQvZl0TFnCCfO57PqVmjq5p+L9StGDkHvDIaROfxTmkSuuupPnyBpTisKFUG44BVVJAdQe7kKGldDxEx012Gtluzbpj1OE0II1uctB9DoBTX7KuEybGDnr6ydwfqeQq0NUfFv1M6/ZwaKWi4RnySDuY74EFiJG8EdYEzWlisVhX7xGcy5AcQ41SIWMvPaOe2tOTAXgCBawgBJJE3NyMpPg5qY9mlRN2Ncysvc4QBt8puA+2Qm9SmHJPlv1LfZlyy7Du7jObaKupYwCPEcw1cjQnfSOtP7B/Q//ALL/AP792q2DwN+0It28MugGjXdcogScuulNwOMfDJlv2yBmdjdSblvjdn1gZ0jNuVjTetLkw6adf7ybOLxS20Z28KiTAJPuA3NV8N2ul1M6EsCYEDUnyHsIM9DSN2krrNrLdmPCVK69WmPdvWeyZngIWbKZY5IBlZAAeOew9/mbOTdE2NLwxZVZiGyrmPCIOvh0829w6VHexWS4EC23vurMq5mHCOZItnu7cwMx3PU6VUvYoXO8s2bTkqDnvMqm2jZdBOcd60EcKmFG5GgM+FsW1lbdpmdyXJZg2p31LzAEAKNANNKhkTCW8QjMbgw7uWHgW6JXK2VVDEwcwBJmInSdaRLeI7sPd+b5gQYC3FCjSNGnXNuSdtBG9Un7TTvHTD2e/vaBjmUIpBMh3BIWNOBZPWN6zr2FDM6Pb+eYgDiU5VwtgGDDAMQDHI5rjD6o1rN9josdK57fubOJx963ZzXjh11IGRboNxiPVoiauTO6jiblG5qdg9qYtzft3LOHt3UClUGc/pEBtZgCQoGU5gGI10brm9i+jNoX8Sr2bd1gLJzm3ZVEzK+YW0DZVWQeZmOJmqX0fS2mMxqWLAZYw5EG2qCUfMSwMbgnhB57VbZrRFpuLe34f5N+7hMTClvm/ecoW5kDGQIXfLEzrPQgaVFd7RxGTLbXDXLuWJVbnd5w2uYk6LG4kkHfpSPgO8AzIWBYacK2hsIC55u/7iRr7q0rWBRRpZPtm37ho+g6AaCqcTDNi5cw73LrI8OVKWc6oGS9luBcwzOcwI4jGm0TMaWkQEfNscNNrb3iu0wufKQ06bb8zvVooj2bwt2+IXri8IW2cwu5mUcer/a5nWobXZ15SumMAnRBdwyjwkkEB+onSOfWqjRPisAimO6xh4iF7u7d2CqwJOYZVJMR1U1X7lVYP83xZB1y57xPC7ZeDwnwqeIggMoEgaPs9n31y5fnZKsGbNesNnAMlWGcDWN//EGE7OuqiqExcDTS9h1mD0DaHfUQTJPspbNmz20zEDubyy4U51K6EMS+kiBl5kbjqJ1RXIXMNdHCfnuYgxF+xPSQA8aSN9NK0OzjetZvU4i5my63L1hogRpx6TvQlnQVX7Q/RXPuN/xNU07VukA/Nbmuv6Sx/PUOJ7SusrIMNckof8yxzBH1+tBZGit80MKkd20nWfCZ+j1q5fHqU33XfeqLYaMMQbeotsJldIBHWtBx6pN9xvvsa45fkf2JD5hnZqw5+7+8VqVn4JeP/b+8VoVjpXeJG3yYN60x7RQ5DlWy3HDRJPhkiAT5EnTYTW9WDibI/tK03/RcDY7HX7o1GvPTbnvCvSQSKIpaKASKIpaKASKKWm5xtQC0hpty8FEkgDqdqzT20pESq+bT/wBq6M2hHT31LJaQuC7eS5m0ZMsTnAG5IgQTJ05ddJ1hb2NkxDqOgV87ezThHnv7KoX34gTe1zCCQheDI4VAhRr/AB61KHifXBZ8la4enIwPj7qlmbspjs22YaLqOZHq+8Fw6nVyNH9jSvWap30vLdAuG5dshGXugotl82+blcAGmX1a/e5amFvwD6wIJbUhCTxNzM6+2ar21UYlmS5DOiBmYodF74qe78W5bUwDsPDWSrI67iYjt2yltjca7bCr+iPeK52AAmA2pA4CRrvWZjMV6tfndxsPZKwuHTvGuXABrmyDM+kylsQBuWG1z0uwyPgsRL96Vtu4OVCFZFYrHJSD0161Swb4VbDt86sd5ctHOxuWmvNwHhe4zZok+FYA5AbVl80z0RVQ1QTu2u/YmwVlrsBRdw+HyKVs2s3fOpkrmdOHDrBnKhza+JdVrXXAW7dkoquihTltotwINCddOIk7zuep1rA7P9MLFuzYS3eW5cFi1KIbCqhyLo9y4QinqJLeVWrmJF9W+cY+wqwfUWLtsKdDpcuyHuexQi8iGG+rSOLhPsxyWLN3tHEN627ls4dSga4UDZ8QSLi+HOAEPEJAYQNarWrjr2piFFm5dD2sNnhygQAYiGYPrc1AX3zW1hsbhrNtUt4nD20GyJ3AAnoq/urKwGMzdqYgreWDhsPx8DeG5eEQuk6/jRtWjpBNRla8P6o2MTi3Ak2rwErvc+0KV8bdO1i8PMufwH8YqS+oie+zGV1IQkcQ20091Whd/wCsP2U/hVOBzgxTFL4VLqsLyo1wkcJY2WOiQXEONtTJqOy7nQYjDzAZQz4gNB+tLKc0cso31Amrb48P3ypcLkXrIXRCjT83YZWURlzGDrMhvdIez8Rv82wTH6xkE6jop5DruNuukaRXS4wfixOGKydO9uKRwnITx7loBHSedNK3QI7/AAsgcXrboHOY4uHUjea0F7Hvd5+jwvd6QMgkA5e9A058W88qjs9k3yoD2MHAB2UnXKSPcbkE+/nrVKUcOjzriMMzMCFy3Lqli2QJMttPIfjTWuXIJ+c4cAa8TX1kRxGGaSs7MNCBua0X7OxABy2MHmzIQIMaFiSTuD4YPKT7ox2ZiQGmxgmLZpMEaGWURGvEQN/ozOvCBVe4VAJxNmAWDZWvsoGhU6MYIQNMwNRPntYNsLdgpczFhp627JA10Baef41A3Zd2GAt4ccSssKOKAcweV0nQSNQCaiwuExSnN3GEDawVLA6xImNOnPbnzAm7Ywy2gAucBlvSA1xgfVk6gk6TzrS/y033G++xrE7Ta8QvfFFMXYKbH1TSOKSBt8DW4v6NN9xvvsa4Z/kl9iL5hcMOP/afzWrtU7Hj/wBp/NauVz6L/pRuXJkNYQY0Mbhzm3C2yAQADqwaNOenPXpWvWDdsk9pI0QBZYTmXikjZdwRprt15VvV6zIUUUUAUlLVDticgiDxLoTAM6a6HrQC3O1EBImSOkH8Zge+KybtpQ73rYVHMkvJYeED6TBBooHDPsppXiUlE2Yb6cidcrRoPrCpDZJmFWSI0hjy6KzfiKxZy1NkgzGGLKftEEf97vPXwgUWGYs5DL9GSAVHvZnzbRtTbNtgFY21Bgc1XkNCXBb4RQFl9EQ6Ag8Vw7sNCVgGoB1xmjR1Oq/o1gTmGudm13qY3WX6dtddlUux9vFP4VFirDZCWtrAG7uF212VY/CnidgLYHS2J/HIR+FUqDC5pYrkEMeJgSeRP0yeZ5iqdwL86Bz23uFADlzZsqtcgFA2QKC51JmSat2sNLN6kNxDxMNOFeRX91VMdC4i3mWwjlGjfNlFy2G4ioUDM6aRJJB2BoPAu4227WLizbEo4gDqpGwaPxrN9H8PbODwzN3JJs2jDIGPgXkG1Puq0+PshkRirs5KAKWaSDDAi1byrB0JMRzrN9D8URgcIq4Znm0AXAtqoycPEXynUjSA24NGjSbXDNV8KC6xbs+FvFbUDdeWYn8qV+xkIJIsHyFpRy+9J+NNUYhgp7izaYhxDN3kGBkJyIAfMZuWhp1vsu6Vi6+YlSDkiyNTIK5VLqQBA4zSkXVLuxqdmWRbDNbwqrlBJa0gG0kklo9tY1jEonabCwqkjCnMLdvIrEXkIhmZUYw+4bStrAdhWlyv3FtnyBO8di75Y8Jd1LR76qYtCO0rJKIJwuIEE6aXsKdyvnVpIam1yMxXbN8vftuq2ETJ3eIIa6r5iSWgMFtxliHO5G43v2ezs1oC7dXEAqQxcDK4YgmUVhbI5bbe2pcTfARuC3t9E5vySmPgVLZls5WO7I2SfvCAG94NLM2Pt4WVNsMiorJCquUDKEZcoDQACBpUt604yxd3YDbr76yb9i8tu6GW0wjVmOW4NBrwIFbTpkrJ+bqQD87w4kAjPagxOjFSwPMbEezURVuU6/uH/wBX8P8AzVdLrQZvSZYQBJ0YjYHyrmEwiBh3mKwrIG4lKDUDcDaCNtefTYo+FEcGJsASq6W2fjYaGfPxdNY9qhTOnZrpYAORM+KBsJ5EmpHs3AGJvTA2CjkCesmucx3cRpesglc6mDljKF4SJzAurmNZzc4AqucOpA/xmFGskZF8PT29Tpz0HJQo663ZcgHvTqAduo9opO6fPHenwzsOvtrD7PtWUzm/dsuswhHCZX9IGAAgglREnY7a1rYPBYW7rbVGiNRm56jn7feCNxQtEWMsE22ZrgJVbsTHMEHQEch51oIp7tIB0jSRO3trMtWIw1yEUgfOACTqALlwAag7CBvyqDG4lkYRcZRCws67Cdpry9TkUI/8k3e2xvFDXKrN2wpzSQRod46jofKrdca/abAT37H2MCfgNvfXYLtWOjyRlHTFNJdzplxuHLMG/aJ7TtmdBZY5SAQOIiQYkHXry5zpv1RfAE4hbpIIVCoGsgk6mZiI0iKvV7jiLRVe7jUVlVmUM2yk6n2Uq4tCYDLMxEjeA0fAg+w0BPVHtYeqPPVf+QrO7V7fa0zDhkagEHURrxTE/wAPMUtntcXEuF9URGLEKwPBqYnQ/wARWnB0R77FW5bhlJtMddz3f1W5wPzqdFBP6Nh7SpHwN791cgPlS7OJBzYqN/0S/mDUjfKlgDoHxY6+rUgjmDrWvhM3kfockjpsKFUDg5fWw6+XJp/GnnKXHq+X+pOxHRvOuYX5UcCFhbmMXpwL+U0o+U/AzOfF5iIkIP40+FzeV+hpQdHT37Yyt6sSQdQgJ2PMvU6KOa3j5BUA/j+NckflOwJWGfFt/sHWRpPspyfKfgudzFkcuBdPLfyp8Pl8rN+6leyOnS0pdh3N47fSUAaR/qDpTcf2faYozYQMysuVmFliJZZylmJU6DboK5m38pOCBJD4vXfgXfrM/n1pbvykYJo48XoeaKfhrINT3GRfSzSwZGtos7JFOnqY1G7Kee+jR1rD9EbJ+ZWgE2zqfCdVuOpiXGmlZjfKVg+VzFg/cX8p2qlhvTLAW1y27uPRZdoWIBdizQDPMkx51Pcz7G10uV/Szs3snOsq+pMAd0ORP1zyFTjDDmlw++0PyYVxI9OcFoTfx5PWFH9b0o9OcHBBv48j2Lt58qnupdjS6LP5H6HY4TCrlU9050jVgR+NysrGWEXtHC+pibWLEcGuuGIPi8jWInpxgxtfx8dOHT2eVMHphgO+S6bmNLoHALAHxgBjoRrCqNZ2qaX2NroOo8McvQ7fFoO7b1TeE806ffqU2h/pN8U/nrjb/wAoODYRnxXvRSPhP5U8/KRhI/SYv25V/eazRr+H9V/Ll6HQ4mySLwW0xJURqm8Hq8cutTHFKsf4VxqI0w3MwP8AM6157238oMFDg3cTm73vEADHTKRBkfT586r2/lMvGO8tq5HMOyH3aNFZ1pHrh7F62UNah+TdP9T0wXREfNHjpGHj/wBz21GmIVxIwrkezDEbR/q66aVxOH+VG39NMSPu3LbR8QtaWE+UHBEx32Itj6rIfwKAxT3ke5wyezOshzil+W/7HS3MYshThbk8hGHMQDr+k0GhpxvqBPzRwADyw0Qd/wDMrKs+kmCuEFcaoYfWcKehHGAf/mtZFt3F4MQW81dG+IG9aUrPFPHkh80WvuhLd4ECMI8axw4f6Q1/zOYpMPjQhKphrgO5A+b8zOvrd9Z99QYu8bZyK1yQN8wjygQfx8qfgSGDMzurKCWOYRG+bboPwrhHqcbn7tPcrxzUdVbENy1lw7l7RDHviCTb0zs7AaPvBGgmqXaeHJuTlfwprxfVHSte7bt6q95iCQsEjcxwmBvqOniHUVfuYcwADtpqT0jfrWssbRnG3CV0cWuAA2ttrvo1d4u1Q2EYEyZGn/n91TimGFWzpknrFooorucihjOyluMSWYSuVgpADDiyhtJ0zMdCN9Z2qDCejtu3cVwWzLO+XUkEE6KI3bRYGu2gjWpKA5ztjsR7rOQCZ2BIj2xz5b89dOcuC7FYJdRiwW4jKNQcuYRpqfhr0reoret1RKPLF+Qe0B/91e/Yt08fIXa/Wrv7FuvUKWvR8b1HmZFFI8wHyG2v1q7+xbpR8h9r9au/sW69NoqfGZ/MbTrg8z/uRtfrV39i3Sj5E7f61d/Yt16XRU+LzeZm1lmuGebf3LW/1m7+xbpf7l7f6zd/Yt16RRWficvmN/EZF4nnA+Rq3+s3P2Eo/uat/rNz9i3Xo9FR58j8Ta6zMvqZ5z/c7b/Wbn7CVkp6EYQozDF3eEFivdLmgQdOR0KnQ/SExNeuRUXzVPqrsRsNjqR7CQKy8sn4m17Q6lfWzypfQXCHNlxd1iqd5AtKTAGYgcs0a5Zmj/0Tgtf8c4gkH1YgESCCYiRBnXkTsK9XFheg+A570jWFO6jQzsNxsfbWdTZv+JdUvrZ5QvoZgSQBj21GYerGwnWSPI+8RTm9AsMQCmKvXATHBaUwQwSDMRxkCvVjh1+qvwFHdCZgT1jzk/jWKNL2r1a/9H+h5B2x8nVxRaOF7zEBwxJItoFjLl3YbyfhUOH+S/GtuttPvXAf+IavZktACAAANgKWKy4RZ64e3+shDTaf4tb/ANjyvDfI9dPjxFtfuozfmRWnh/kesjx37zfdFtPzDGvQooqe6h2OGT2z1s+cjX2pHK2PkzwAAmyW+9cumfMjMB+FaWF9EMHa1TDWAevdqT8SJrYFFaUUuEeDJ1ObJ885P7tmNjey2zlkggxptrEdPIVLg+yiEcP9MZTBOgII+Op1rUiivNHpcccnvFyZeWTjpMb/ANLWQ0qCuoMDLEgqQfD5bbGTImCNkCilr1Uc3JvkSKWiiqQKKKKA/9k="/>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16" name="AutoShape 16" descr="data:image/jpeg;base64,/9j/4AAQSkZJRgABAQAAAQABAAD/2wCEAAkGBhQSEBQUExQUFRUWGBcYGBUXGBQXGBoeGBcXFxUVGBkYGycfFxkmGhgVHy8gJCcpLCwtFx8xNTAqNScrLCkBCQoKDgwOGg8PGiokHyQsKSksLCkpLykpLCwpLCk0LCwsKSksKSksLCwsLCksLCwpLCksKSksLCwsKSksKSwsLP/AABEIALwBDAMBIgACEQEDEQH/xAAbAAABBQEBAAAAAAAAAAAAAAAAAQIDBAUGB//EAEkQAAIBAgQDBAUIBwcDAwUAAAECEQADBBIhMSJBUQUTMmEGI3GBkQcUQlJicqGxM1SSwdHS8BUXJENTgrJjouEWs/ElNGSDwv/EABkBAQEBAQEBAAAAAAAAAAAAAAABAgMEBf/EADMRAAICAQMCAwYEBgMAAAAAAAABAhEDEiExBFFBUpEFExQyQnFhgaGxFVPB0eHwIjND/9oADAMBAAIRAxEAPwD3CKWKKKAKSlpDQGP2p6SLZvLZFq/duMjXItKrQqsFJOZ15sKl7O9ILV60bkm2FYo4uju2RlgFHDHQ6jnBBBEzWT2z6PNiMejk3rdtcNcTvLN1rTBzdtkLKmToCYII0rnLvo3iFSwr2nIsXMQLjW1s3mvNcyG3jMmILZ2Kh1aTmVnMcNbUU1yQ9I79ddRoJOo0HInoNDVe32ohDFjkCvkl8qhjAIKmdQZ06wa4RvRG8LNhLaOFv2zhsSGa1mt2jfN1ScgCcNpr9oKui96oBIWab2r6NXM1xjYuGcRiWQomGvLluJYUB7F0wyNkYZgysuWNAxppXcp6I+KUMFLKC05QSATG8A6n3VUx/bdu0yKxlndLYUQSC85SwmQuh1rz3F+iuJYt3ll89y1hlTuBhWS0UtIrWxdvZrlgJcDOGWfFIlt9E9h3BfQHCM1xceb5xfqoNtncqc2bOSEKWykaZOgFNK7iztMf2qlpratM3CQoHRVLu56KFGp8wNyKy7HptYKlmF20ndNfV7iFRctpGa4kEnQMhykBoYaU3tQlO0cO5BKnD4m2gEfpM1m7lE6ZmS28a/QNc63Z+JxdrEG/hr6Ym5ZZbefuRYtAMrjDoVuliWZVzXGXijkFAqJKtwdMPTC0Ecul626G2O5dIut3xy2cqgkNmYEDXQq0xBoPphbyrCXjca41oWAg73Oid46kFsohIbNmykEQTIrDx2Bv375xYw91O7bCZbLm2LlwWbt570AOV0F7hlhmKHYEEw4vsi9cfv7mHvd0+Ja61m2ypiFC4a1h7NyUcFdUclVcGHWZhhV0x7g6vAeklq8bWUtF5XZCRlnuzluWzOouKd1I5NvBp3b3pDawaK94kBnCDKMx2LMxH1VVWZjyCk1zWCwL207MssuW5bvXbmXhLJZS3iFAcpwlgt2wjEbs253q3292DexeK8XdWbVlkBa2l0XDfkXoBYRltoiz/wBRxU0q+dga/anpCtm4tsW7t66ys4t2lVmCqQC7FmVVEkASZJ2Bg0YD0mtXntKmebtu7cWUKwLLpbuKwOqsHcCI5GuV/s6/3WHXFYW9dNlHtC/h7ht4gMj5VuSLqE2rltbbRJhgZG0S4P0bv3ruFOL76Es4sFxeZLgz37Jw6XXsMud+6U5olSV571dMe5DdxfpjbRiot3rjd+2HCIqli62e/aJYDLk1meVT4H0mt3BdLLcsmyA1xLy5GVSGYPuQUIV9QT4T0rlbfofc71Uy3ltDtC7d7wXn7zuzgjbV+9z95rc4d591Lf8ARnEKmIwih3GIuW5xrt3jdyZL27udpZkCtbAEAreUxOY1WoeDB0a+mFk4P50FulMypkyRdDtdFkIUJ0bOQInnVvsvthrzEHD4izABm6qKD5DK7Sa47tb0dxSpircPiFvthcRmtC3ZYPbv2lvooDjKxtW0cEEaq2oNdD6NLldwLGOtyAc2Kum6DBMBJv3Cp1JMAbVJJVaKSY70xt23uDu77pZIW9eRA1u2coYhuLM0Kyk5VaJ1rZGLTMFzLmMwsiTGpgTJiuI7d7Pvd7fa1hsQmJY+pxGGuhLTwoFpsSr3ApKkQ2ZGlVGWdhU/s83cRjFTD5rxxthvnQFsKnd28I7nMWzrCh4UDi7yObQ0qrB6GuKQsVDKWABKgjMAdiRuKgvdpoBK8cOqEJlYqWYLxa6RMnmADXnvZvopiA4UreW8rYkm/lwq25uJdVbneqDeuhi6HIdQVBPgE2rPYbNbsrb7PNhrbYEXHJtAt3OJtO4AViLiqq3H7w66wJkw0q+QdX2T6T28Q5FtLhUNcUXYXIxtMEeCGJ8RIEgTBO0E6Ix9vIXzpkEy2ZcojQy0wNa88ueiF/uQluyEY2+0wYyID32LtPaQlTpnsoVB5CJiKs9p9nM6g2ez+5t97bLTbsvc4LV1RcXDZ+7lSyIGJJgk5YVTRxV7MHYYvt60jKmbM727lxFXUutsKWy6wTxCNddehq1axynKCQrOuYISA0RJ4Z5c4rziz6M3ltoDhmLd32pbGmHzJ37h8POQhVUrnHBoC5EAGp39Hb2W5bOGJv3LmGe1ivVRZW2lgEF82dDbKXeBQc2fSczRXBdwehrikLZQylonLImJiY3idKLOKR5ysrQYMEGDzBjY+VcRh/RdlNpxYAufPca9xhlVzaujGC3LjUK2eztMSDGlO9BOx7ti602Wt2xZtpmupYW6GQ6Ws9g5b6AFj3hUGSNTJjLiu4O6oilorICiiigEopGMa1zGN9ObVtgM1qGJiXaYBIzsAhyiQYEzpUbS5MuSXJ1FJFUey+1VvKSCJUkGDI8iDAkEc469Kjftkhivc3jE6hdDHMa7VLQ1Lk04pIrLXtskx3F4HKW1XoJyg825U7+2G52bogxsPLoTO/KdjS0NSNKKIrL/ALbP+he/ZHnpv/U0J22xBIsXtORAB2JGk+731NSGpGlcsK0SAYIIkAwRsR0PnTorOHa5ie6u7gRGuoJn8I942po7ZbNAsXvaVAHsmfb/AEatoakakUkVn/2scxXurumbXLoY2IM6g/vFWb2MCWzcbhAEmdx5e3lHWrsW0SdwubNAzRGaBMTMTvE6xUkVyx9Obfei3mshiB/mMQCYyoSLZGbUbaSYroOz8ct62rrsw+HlUUk+CKSfBZiiKUUVo0JFEUtJNAEURRNFAJFNt2FUkgAFjJgASYAk9TAAnyFPooAikilomoBIoilooBIrF7b9IDYaBaa5whiQwESSOfsrbNcL6eY/JdCgxmt69SMzafnXfBBTnpZ4utzSw4nOJbwPyiWrr20FpwzuF+jAkxM8664CvGey7BS5hbwHq3xKW56HMuX48Q/2+dezit9TjhCSUDn7Pz5c0G8gtFFFeY+iFFFFAQYzD57bIZAYESPOvP8AtTsbEd9dZGt5r/q7oa3dISAyqykAyhWPKTt9X0aiKxKClyYnBT5Od9FcAbQynMRbQIjFWUMskyZOrSDpyEacVauIxjq0LZdxHiBQD2akGh7d7McrWwvIFWJ95zR+FHd3vrWuf0W930qVSoJUqRGMfc19Q+n2rev4/nVXHC45ByXwIiEuIo3nUTvykdffV82731rf7Dbz97aJqnjcc9mO8e3xGBFt9/Pj2j8SKPZbkey3IcOr6AriIOhY3EMQZkEGeQ2601MK2g/xQ8zdUxqdN/YapW79poM2p7s3IKXJyruY7zfcgb6eVLde0oZCLXCVBm25ElZUeOSxmB5mNzWTFouIryrZMTodu9txofpa6z/Ua1fbHXB/kOdSPFb5Aa785j3VU7KxhdYtNbAABUFHEKZj6euoNXu6v/WtfsN/PWl+BuPGw1MdcMTYcTvLJp+OvuqTtLDlk4YzKQyz4SRsD5GSPLflTTbv8mte9H/mpVt3ubWzr9VttZHi321q2a+557c9GrpLWc6iw796zG1e7wHMpZAYIzSDG5jnuD3nYKtkYuCHZuIEFRIVVGUEnSANZ1M1pAUsVmMFHgzDGou0KKKKK6HQSs3tC6xJylRkEmZ3jQCGHKd53FXcRdyqTueQ6nkPjWbi7ZWyxa2hOUySQSWI+71/CoyMkt3Lsle8tnKNTkO/TR+kE+2mC7dDle8tnTN4TIBzQPHrqB8DUiWgi6pbO5JkanmYy9Tt5iosJhzmZjaTiCncQNW4fDyEVDLQ7EXrqBm7xDpomQ6nkBxzqYqUC7oe9t+YyGOX2/b8ar4izmzHukhQw3HijU+Hlt7SelTXUgT3SE8hpzgD6O1UDBdus5UXLYyhSSEO5nhgv0H4ilxaXMpbvLcqGIhWHI/b9m4NNw2HhjNtTwiSY1MuSfD5/lSdorCMBaSSrREdDJ8PL8461AS2rl0z6y3AMTkOu8/T9g9oNFs3QxXvLZgAyUPMnTR/LfzqRMNAgWk08x/LURtgMxNu2OFdysbt9mgI8VibtsE95bbQtlykaKATrnkdOepFYnpf6O2sTctu982WKKoAXNOZ4H/cwH46CtW/bm1dYJb1RpgglRlOUCF33J13Jq3iOz7d22puroEYbkQHWH8J+qN+XKtwm4StHOeOOVOM90cf2T6FKDYRMdnW26XhbFtAWFt0ucXFI1ZOUjMK9CFcp6AXreIwy4lVyu5u5oJiTcMiNtlQ+89a6sVvI3qqRvHCMFUULRRRXM6BRRRQBRRRQCRRS0UAlR3cOrRmAMaiQDHmOlS0UBXXBIBARAOmUdI/LShcDbGyINtlA21HLkQPhViipSJSILeDRSCqKCNJCgH2SKmpaKpQpKWigCiiigCkNFVsbiMoAG50GhMdWgdP4DnQFR7ma6QVZlXUajfUNGo2iPaWqK8gbMcjQoYDUbwZPi5be80lwBWCo1wErA0OmureHlM+ZIp+IKrbKq1yYIUQ0bHfg95rBghxfZtrEFM9tz3YgEFY4oJHi10A+PWIfasLaXubaOJ4lBIOWSZIAbQCCY2kjrUljKtscdwCJJIbpJM5ffUdhhnLs1xZECd4BkDbTfnGunKrYvYnuWVFsgW3HCRuOh+3VW92ZbvlbjJc0GUQVykTOxPWfwPSJcY4IKh7mqktodBB+zudvj0qe0Vyjju7Dken3KBEWHtJaQWstzKgkZiDAJOk5thBpj2eB2Nt5KmJI0EGB4/eaSQ10jPcyhROh1IYwPDy3PtFT4gjI3Hd8J5HofsUHJJlH+m/xH89Ur+Et3mZGtOVGQ7xxKXjUPymrF27sA9yT5HQc28P9Gm2kUPAe4IVeTdW34KEKz9mpZtXRbtOodTOq5QVQgNGfc8yBrzqH0wx5s9l322Jt5BrJm5CD/kTVztG6O7cZrplG+i5HhO/BpXJ/KjiowuHsiRnbOQddEWBz+s4+FdcEdWVJi9yH5Fsb6rEWPqstxR5OMp/FB8a9LFeNfJpie6x6g7XUZPf41/FD8a9lFd+sVZW++5qHAtFFFeU0FFFFAFFFFAFFFFAFFFFAFFFFAFFFFAFFFFAFFFIaAzcbiL63lyLb7mAXdjBGpzc9gus66/hGuMVpud6qyNBwkhRrzO53+HSrOILO2VYyqRmmdTuF06bn3DrVTDB3VdEyr5tqwPs5fn7KyzDY21c48xvKCVP+noARA385PnNPt3A0sby6ggDg0HsnQn+FJcztdA4IAadWgmUOXb2T8KlxGJcQvqwzaDVtPPbX95qERBavZgoN5YULP6PUwNN9hufd5069iAGnvlPDEer14tt6mwmZbS6W4Cjct0kk6VHa7w3AxCeFsoltBK67bn8qFGIgVNL6TGo4MvOQADoNdIimjHmAO9VSYjwMI06az7edXMRdcKZCa6AAtJJ5DSmYK04UGLZJAky3TQbbD+t6rJxwNCZHjvQvCNwk7nrvrzpMXigEb16nQ6Du9ZBgU4hlcn1Y4SSZYc9SdKawuEM5CDQ5RxSNDqRG/5bdaBBYaNTfTMYn9H7gNdh/GkW6O8Pr18K68HV/OrSF42t/Fv4VC11ldie7EKp3bq3lUKQdpYkC0/r1JKtAhJOh0EVyPp/2LcYLfle7REQKSS8sxk7ERJHPlXXYxXNt2YIOB4WWkDKZ5eL8tus0fS9JwEQRra0Jk+IeddMUnGdoi3Zwfol2HcvYhWtFAbLJcOYkaZthAOu/wAa9jFcF8nNuL177i/8jXe12zz1TNpUE0tZVzE3BjETQWjbYnwasCIgTm59I251q1wKFFFFAFFFFAFFQ3cWikBmVSdgSAT7J32NMHaFuYzpIBaMwmAYJ9gIIoCzRVcY+2SAHWSMwEjUTGYeU6TThi0+svxFATUVEuJU7Mp5bjkYI+OlRWe07TsVV1LDQqCJ+HuPwoC1RUJxaAkZl031Gnt6UqYhSYDAmJgEExtPsmgJaKSiaAKp43EsCFUatsenU7dJ9p0qbEYjKJgk8gNyegrMvGCpIuF2b7QHhYCNdFE/nzNRmWx72geFbazuW4CQOZJI8R138zyqO1aGUItpM3FrwHKAxEmR8OpqSFUeG6XPm4LGPvaD8hUeFhEYsLh4mk8Y+k0AcXsAH7zUIOu2lRk9SuzADgkkwfjoT8TUtjCRqbSEnc8HsgabD+t6hAGdGIuTLCJfhGXbffSTUjsGMAXYHiM3P2RxfE8vbsBDhMOHRYtLlAH1OIj/APkH4keWsl5VVwWtKBlafBG6eVOw5VbY0ugAdXAAH+6oxDXFJW7ENlHHP0eI679By9u0HgSJhZJY2V8hwcI/m6/Cn4ayMi+pTwj6nQeVOhfq3vjc/mqph+NVGW6UyiTx8Wg038P5+zfRRRZD3Ae5XLlMDg11HF7Onxqxew4yN6ldj9Tp7KbK94NLvhPN+q/ap2IZcjaXRody/Q/aqEFFlcsmykATPBppvtVW1h813N3SxlGUcA5txHT4f1D7QzwSt3LAges18zroOg956VII7w8N3wrzfq32qFGY+0vdP6lAQjfU04T5VU9JV/wUQd7e5n6XtNW+0UU2n4bvgfcvHhP2qh7cWcIBrum++9L3IuTJ9B7cXbn3F/5V2dct6JW4uv8AcH511Vau9zZg3IPaChiJ7uVBWdNZgzAadZ0Mada3hWNfcjH2xmMG03DJiQdyJgfvjyrZFAFJQaxLnaN0tdy9wqW3CTcZwSStsjYQJLgCpZUrNuise3iMQwkHDEdQ13+FMu9o3kMM+EU6mC1wHQSTEdNaWa0FXtLEi45F3BXboQuqsoDCMwB8RU6wp0kRzOtQtgrYbKcCxCyqFCIyh231GWSSY6N8Lg7Vukx3mDkx9O59ISvxGop1ztG8CAXwgJEgFrkkdRptofgaWNDKWIsplRGwLukBkUa5SQWYNmgKQWI3PPaq3cWJJ/s68TxHwj7hC8WkwNtOc863O9xH/wCN+1c9nTrUdzGX1DEthRkjNxXOGdRm00060saDNtYayCpGAuLl4gSNFa2ucAS07gAECCTV7B2dYfDhYGUEHMGCjuxMgHLFx4B10Om0yrjL5YLmwuYjMBmuSR9YCNR51d7KxZu2gzABpdSBJHA7JpPLhn31SONKznXw9pmLv2fczky0gHV9GI1g7nXT3GrHZ91bLgWsDdt58qlgNACxktroBv11GnTp4pIoZFrN7ZwVu4o7wkBTIy7yQRoIMnU6c6t4vFi2JbbmdNP62011qi+J1zl0nZU0Yj4MAW6nl8alkbIExI1JZpHAqjU+EGJKmWM6ny6ClvXQuVjcYtmAgD2wqyv9bnyW3fKs7M9ssSIA13VdF4/LU+XIUuIeAHa5bJleRIHEug4v/mPIVkxexIjqAWa40x7gOg4Px5n3VHhmUyzO4hmyiBpqdTw+LX3fGpFYtDNcQRsp/M8W/wCVR28UxLKLiAZjLe4aLx7/AJe2qUMRfVmUC42h1aBpwnQcPij4fCpg6KIFwgD2ae/LTb17IE9ZbgN0PNW+3rr8SaVXLkMz2wNwp/Atx7+XL21AQ4a4rAZncKCYBA1gnU8P4fvqd7y5l9Y2zch5fZpLeLyoS120AC0yPtn7dVHx4dlm4gXXTK2um7cW3l8elUFnvQ5jO+T2Di9nDov5+zd+Fur3a8bDhHIdB9igdpj/AFbf7LfzVDZ7UC219Ymw0ytPs8VKKPu30Dgm43hbXTqv2KY75gSzvEGFIE7HVuDfy5c9do/noNxWa7a0DQIYhdV+1qfP4VYudpLlPrrex+i381KJQ+zeXKPWPsOQ6fcpq3F7w+sbwjkOrfZplntJci+tt7DdW6feqDtLtDgHdXratPEx04YOmqtzj2b8oKi0T9ouvdP6x/A2kCDwnfhpvaiThhvum+p3qI3H+b3hdu2rkqxQiNsp3GgOo0IqzjV/w677rvqaxPZP7BclP0cSLjfd/fXRVidipFxvu/vFbVTC7gmbZi3Cq9oKIYs9okGQVAVtoIkEzyOvOtsVh4pv/qFocP6JzGVSQZIDFiJUQWGh5nStwV2INasW3YV/nQcSovBiPu2rDfu2raNY/wA0vq93ILLLcfNxlwfAiEQFI+j+NRmoujGw1rBMo4rgJiJZi5ygQQVzSZjYzmXqDV69dwxY5rhgkkKA4AhVSfDyCaHkc3nUtzsy6TJs4QmI3udAPqdAB7hQvZl0TFnCCfO57PqVmjq5p+L9StGDkHvDIaROfxTmkSuuupPnyBpTisKFUG44BVVJAdQe7kKGldDxEx012Gtluzbpj1OE0II1uctB9DoBTX7KuEybGDnr6ydwfqeQq0NUfFv1M6/ZwaKWi4RnySDuY74EFiJG8EdYEzWlisVhX7xGcy5AcQ41SIWMvPaOe2tOTAXgCBawgBJJE3NyMpPg5qY9mlRN2Ncysvc4QBt8puA+2Qm9SmHJPlv1LfZlyy7Du7jObaKupYwCPEcw1cjQnfSOtP7B/Q//ALL/AP792q2DwN+0It28MugGjXdcogScuulNwOMfDJlv2yBmdjdSblvjdn1gZ0jNuVjTetLkw6adf7ybOLxS20Z28KiTAJPuA3NV8N2ul1M6EsCYEDUnyHsIM9DSN2krrNrLdmPCVK69WmPdvWeyZngIWbKZY5IBlZAAeOew9/mbOTdE2NLwxZVZiGyrmPCIOvh0829w6VHexWS4EC23vurMq5mHCOZItnu7cwMx3PU6VUvYoXO8s2bTkqDnvMqm2jZdBOcd60EcKmFG5GgM+FsW1lbdpmdyXJZg2p31LzAEAKNANNKhkTCW8QjMbgw7uWHgW6JXK2VVDEwcwBJmInSdaRLeI7sPd+b5gQYC3FCjSNGnXNuSdtBG9Un7TTvHTD2e/vaBjmUIpBMh3BIWNOBZPWN6zr2FDM6Pb+eYgDiU5VwtgGDDAMQDHI5rjD6o1rN9josdK57fubOJx963ZzXjh11IGRboNxiPVoiauTO6jiblG5qdg9qYtzft3LOHt3UClUGc/pEBtZgCQoGU5gGI10brm9i+jNoX8Sr2bd1gLJzm3ZVEzK+YW0DZVWQeZmOJmqX0fS2mMxqWLAZYw5EG2qCUfMSwMbgnhB57VbZrRFpuLe34f5N+7hMTClvm/ecoW5kDGQIXfLEzrPQgaVFd7RxGTLbXDXLuWJVbnd5w2uYk6LG4kkHfpSPgO8AzIWBYacK2hsIC55u/7iRr7q0rWBRRpZPtm37ho+g6AaCqcTDNi5cw73LrI8OVKWc6oGS9luBcwzOcwI4jGm0TMaWkQEfNscNNrb3iu0wufKQ06bb8zvVooj2bwt2+IXri8IW2cwu5mUcer/a5nWobXZ15SumMAnRBdwyjwkkEB+onSOfWqjRPisAimO6xh4iF7u7d2CqwJOYZVJMR1U1X7lVYP83xZB1y57xPC7ZeDwnwqeIggMoEgaPs9n31y5fnZKsGbNesNnAMlWGcDWN//EGE7OuqiqExcDTS9h1mD0DaHfUQTJPspbNmz20zEDubyy4U51K6EMS+kiBl5kbjqJ1RXIXMNdHCfnuYgxF+xPSQA8aSN9NK0OzjetZvU4i5my63L1hogRpx6TvQlnQVX7Q/RXPuN/xNU07VukA/Nbmuv6Sx/PUOJ7SusrIMNckof8yxzBH1+tBZGit80MKkd20nWfCZ+j1q5fHqU33XfeqLYaMMQbeotsJldIBHWtBx6pN9xvvsa45fkf2JD5hnZqw5+7+8VqVn4JeP/b+8VoVjpXeJG3yYN60x7RQ5DlWy3HDRJPhkiAT5EnTYTW9WDibI/tK03/RcDY7HX7o1GvPTbnvCvSQSKIpaKASKIpaKASKKWm5xtQC0hpty8FEkgDqdqzT20pESq+bT/wBq6M2hHT31LJaQuC7eS5m0ZMsTnAG5IgQTJ05ddJ1hb2NkxDqOgV87ezThHnv7KoX34gTe1zCCQheDI4VAhRr/AB61KHifXBZ8la4enIwPj7qlmbspjs22YaLqOZHq+8Fw6nVyNH9jSvWap30vLdAuG5dshGXugotl82+blcAGmX1a/e5amFvwD6wIJbUhCTxNzM6+2ar21UYlmS5DOiBmYodF74qe78W5bUwDsPDWSrI67iYjt2yltjca7bCr+iPeK52AAmA2pA4CRrvWZjMV6tfndxsPZKwuHTvGuXABrmyDM+kylsQBuWG1z0uwyPgsRL96Vtu4OVCFZFYrHJSD0161Swb4VbDt86sd5ctHOxuWmvNwHhe4zZok+FYA5AbVl80z0RVQ1QTu2u/YmwVlrsBRdw+HyKVs2s3fOpkrmdOHDrBnKhza+JdVrXXAW7dkoquihTltotwINCddOIk7zuep1rA7P9MLFuzYS3eW5cFi1KIbCqhyLo9y4QinqJLeVWrmJF9W+cY+wqwfUWLtsKdDpcuyHuexQi8iGG+rSOLhPsxyWLN3tHEN627ls4dSga4UDZ8QSLi+HOAEPEJAYQNarWrjr2piFFm5dD2sNnhygQAYiGYPrc1AX3zW1hsbhrNtUt4nD20GyJ3AAnoq/urKwGMzdqYgreWDhsPx8DeG5eEQuk6/jRtWjpBNRla8P6o2MTi3Ak2rwErvc+0KV8bdO1i8PMufwH8YqS+oie+zGV1IQkcQ20091Whd/wCsP2U/hVOBzgxTFL4VLqsLyo1wkcJY2WOiQXEONtTJqOy7nQYjDzAZQz4gNB+tLKc0cso31Amrb48P3ypcLkXrIXRCjT83YZWURlzGDrMhvdIez8Rv82wTH6xkE6jop5DruNuukaRXS4wfixOGKydO9uKRwnITx7loBHSedNK3QI7/AAsgcXrboHOY4uHUjea0F7Hvd5+jwvd6QMgkA5e9A058W88qjs9k3yoD2MHAB2UnXKSPcbkE+/nrVKUcOjzriMMzMCFy3Lqli2QJMttPIfjTWuXIJ+c4cAa8TX1kRxGGaSs7MNCBua0X7OxABy2MHmzIQIMaFiSTuD4YPKT7ox2ZiQGmxgmLZpMEaGWURGvEQN/ozOvCBVe4VAJxNmAWDZWvsoGhU6MYIQNMwNRPntYNsLdgpczFhp627JA10Baef41A3Zd2GAt4ccSssKOKAcweV0nQSNQCaiwuExSnN3GEDawVLA6xImNOnPbnzAm7Ywy2gAucBlvSA1xgfVk6gk6TzrS/y033G++xrE7Ta8QvfFFMXYKbH1TSOKSBt8DW4v6NN9xvvsa4Z/kl9iL5hcMOP/afzWrtU7Hj/wBp/NauVz6L/pRuXJkNYQY0Mbhzm3C2yAQADqwaNOenPXpWvWDdsk9pI0QBZYTmXikjZdwRprt15VvV6zIUUUUAUlLVDticgiDxLoTAM6a6HrQC3O1EBImSOkH8Zge+KybtpQ73rYVHMkvJYeED6TBBooHDPsppXiUlE2Yb6cidcrRoPrCpDZJmFWSI0hjy6KzfiKxZy1NkgzGGLKftEEf97vPXwgUWGYs5DL9GSAVHvZnzbRtTbNtgFY21Bgc1XkNCXBb4RQFl9EQ6Ag8Vw7sNCVgGoB1xmjR1Oq/o1gTmGudm13qY3WX6dtddlUux9vFP4VFirDZCWtrAG7uF212VY/CnidgLYHS2J/HIR+FUqDC5pYrkEMeJgSeRP0yeZ5iqdwL86Bz23uFADlzZsqtcgFA2QKC51JmSat2sNLN6kNxDxMNOFeRX91VMdC4i3mWwjlGjfNlFy2G4ioUDM6aRJJB2BoPAu4227WLizbEo4gDqpGwaPxrN9H8PbODwzN3JJs2jDIGPgXkG1Puq0+PshkRirs5KAKWaSDDAi1byrB0JMRzrN9D8URgcIq4Znm0AXAtqoycPEXynUjSA24NGjSbXDNV8KC6xbs+FvFbUDdeWYn8qV+xkIJIsHyFpRy+9J+NNUYhgp7izaYhxDN3kGBkJyIAfMZuWhp1vsu6Vi6+YlSDkiyNTIK5VLqQBA4zSkXVLuxqdmWRbDNbwqrlBJa0gG0kklo9tY1jEonabCwqkjCnMLdvIrEXkIhmZUYw+4bStrAdhWlyv3FtnyBO8di75Y8Jd1LR76qYtCO0rJKIJwuIEE6aXsKdyvnVpIam1yMxXbN8vftuq2ETJ3eIIa6r5iSWgMFtxliHO5G43v2ezs1oC7dXEAqQxcDK4YgmUVhbI5bbe2pcTfARuC3t9E5vySmPgVLZls5WO7I2SfvCAG94NLM2Pt4WVNsMiorJCquUDKEZcoDQACBpUt604yxd3YDbr76yb9i8tu6GW0wjVmOW4NBrwIFbTpkrJ+bqQD87w4kAjPagxOjFSwPMbEezURVuU6/uH/wBX8P8AzVdLrQZvSZYQBJ0YjYHyrmEwiBh3mKwrIG4lKDUDcDaCNtefTYo+FEcGJsASq6W2fjYaGfPxdNY9qhTOnZrpYAORM+KBsJ5EmpHs3AGJvTA2CjkCesmucx3cRpesglc6mDljKF4SJzAurmNZzc4AqucOpA/xmFGskZF8PT29Tpz0HJQo663ZcgHvTqAduo9opO6fPHenwzsOvtrD7PtWUzm/dsuswhHCZX9IGAAgglREnY7a1rYPBYW7rbVGiNRm56jn7feCNxQtEWMsE22ZrgJVbsTHMEHQEch51oIp7tIB0jSRO3trMtWIw1yEUgfOACTqALlwAag7CBvyqDG4lkYRcZRCws67Cdpry9TkUI/8k3e2xvFDXKrN2wpzSQRod46jofKrdca/abAT37H2MCfgNvfXYLtWOjyRlHTFNJdzplxuHLMG/aJ7TtmdBZY5SAQOIiQYkHXry5zpv1RfAE4hbpIIVCoGsgk6mZiI0iKvV7jiLRVe7jUVlVmUM2yk6n2Uq4tCYDLMxEjeA0fAg+w0BPVHtYeqPPVf+QrO7V7fa0zDhkagEHURrxTE/wAPMUtntcXEuF9URGLEKwPBqYnQ/wARWnB0R77FW5bhlJtMddz3f1W5wPzqdFBP6Nh7SpHwN791cgPlS7OJBzYqN/0S/mDUjfKlgDoHxY6+rUgjmDrWvhM3kfockjpsKFUDg5fWw6+XJp/GnnKXHq+X+pOxHRvOuYX5UcCFhbmMXpwL+U0o+U/AzOfF5iIkIP40+FzeV+hpQdHT37Yyt6sSQdQgJ2PMvU6KOa3j5BUA/j+NckflOwJWGfFt/sHWRpPspyfKfgudzFkcuBdPLfyp8Pl8rN+6leyOnS0pdh3N47fSUAaR/qDpTcf2faYozYQMysuVmFliJZZylmJU6DboK5m38pOCBJD4vXfgXfrM/n1pbvykYJo48XoeaKfhrINT3GRfSzSwZGtos7JFOnqY1G7Kee+jR1rD9EbJ+ZWgE2zqfCdVuOpiXGmlZjfKVg+VzFg/cX8p2qlhvTLAW1y27uPRZdoWIBdizQDPMkx51Pcz7G10uV/Szs3snOsq+pMAd0ORP1zyFTjDDmlw++0PyYVxI9OcFoTfx5PWFH9b0o9OcHBBv48j2Lt58qnupdjS6LP5H6HY4TCrlU9050jVgR+NysrGWEXtHC+pibWLEcGuuGIPi8jWInpxgxtfx8dOHT2eVMHphgO+S6bmNLoHALAHxgBjoRrCqNZ2qaX2NroOo8McvQ7fFoO7b1TeE806ffqU2h/pN8U/nrjb/wAoODYRnxXvRSPhP5U8/KRhI/SYv25V/eazRr+H9V/Ll6HQ4mySLwW0xJURqm8Hq8cutTHFKsf4VxqI0w3MwP8AM6157238oMFDg3cTm73vEADHTKRBkfT586r2/lMvGO8tq5HMOyH3aNFZ1pHrh7F62UNah+TdP9T0wXREfNHjpGHj/wBz21GmIVxIwrkezDEbR/q66aVxOH+VG39NMSPu3LbR8QtaWE+UHBEx32Itj6rIfwKAxT3ke5wyezOshzil+W/7HS3MYshThbk8hGHMQDr+k0GhpxvqBPzRwADyw0Qd/wDMrKs+kmCuEFcaoYfWcKehHGAf/mtZFt3F4MQW81dG+IG9aUrPFPHkh80WvuhLd4ECMI8axw4f6Q1/zOYpMPjQhKphrgO5A+b8zOvrd9Z99QYu8bZyK1yQN8wjygQfx8qfgSGDMzurKCWOYRG+bboPwrhHqcbn7tPcrxzUdVbENy1lw7l7RDHviCTb0zs7AaPvBGgmqXaeHJuTlfwprxfVHSte7bt6q95iCQsEjcxwmBvqOniHUVfuYcwADtpqT0jfrWssbRnG3CV0cWuAA2ttrvo1d4u1Q2EYEyZGn/n91TimGFWzpknrFooorucihjOyluMSWYSuVgpADDiyhtJ0zMdCN9Z2qDCejtu3cVwWzLO+XUkEE6KI3bRYGu2gjWpKA5ztjsR7rOQCZ2BIj2xz5b89dOcuC7FYJdRiwW4jKNQcuYRpqfhr0reoret1RKPLF+Qe0B/91e/Yt08fIXa/Wrv7FuvUKWvR8b1HmZFFI8wHyG2v1q7+xbpR8h9r9au/sW69NoqfGZ/MbTrg8z/uRtfrV39i3Sj5E7f61d/Yt16XRU+LzeZm1lmuGebf3LW/1m7+xbpf7l7f6zd/Yt16RRWficvmN/EZF4nnA+Rq3+s3P2Eo/uat/rNz9i3Xo9FR58j8Ta6zMvqZ5z/c7b/Wbn7CVkp6EYQozDF3eEFivdLmgQdOR0KnQ/SExNeuRUXzVPqrsRsNjqR7CQKy8sn4m17Q6lfWzypfQXCHNlxd1iqd5AtKTAGYgcs0a5Zmj/0Tgtf8c4gkH1YgESCCYiRBnXkTsK9XFheg+A570jWFO6jQzsNxsfbWdTZv+JdUvrZ5QvoZgSQBj21GYerGwnWSPI+8RTm9AsMQCmKvXATHBaUwQwSDMRxkCvVjh1+qvwFHdCZgT1jzk/jWKNL2r1a/9H+h5B2x8nVxRaOF7zEBwxJItoFjLl3YbyfhUOH+S/GtuttPvXAf+IavZktACAAANgKWKy4RZ64e3+shDTaf4tb/ANjyvDfI9dPjxFtfuozfmRWnh/kesjx37zfdFtPzDGvQooqe6h2OGT2z1s+cjX2pHK2PkzwAAmyW+9cumfMjMB+FaWF9EMHa1TDWAevdqT8SJrYFFaUUuEeDJ1ObJ885P7tmNjey2zlkggxptrEdPIVLg+yiEcP9MZTBOgII+Op1rUiivNHpcccnvFyZeWTjpMb/ANLWQ0qCuoMDLEgqQfD5bbGTImCNkCilr1Uc3JvkSKWiiqQKKKKA/9k="/>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17" name="AutoShape 18" descr="data:image/jpeg;base64,/9j/4AAQSkZJRgABAQAAAQABAAD/2wCEAAkGBhQSERASExMVFBUVFBoYFRgWGBQZGBUdGBkcGRcVGhocGyYeFx0kHBkXHy8gJCgpLC0sHB4xNTArNSYrLSkBCQoKDgwOGg8PGjUlHyUyLS0sLCwuLCwsLCkpLy8pNCwqKiwpLCksLTEvLCksKSwsLCwsLCksLCwsLCwsNSwsLP/AABEIAJIBWAMBIgACEQEDEQH/xAAcAAEAAwADAQEAAAAAAAAAAAAABQYHAgMEAQj/xABREAACAQMBBAUGCQgGCQMFAAABAgMABBESBQYhMQcTQVFhFCIycYGRFyNCUlNzkqHSMzWCorGys9EVYmNyg8EWJDRUk6PC0+HD4vElRWR1lP/EABoBAQADAQEBAAAAAAAAAAAAAAACAwQFAQb/xAA2EQACAQIDBAgFBAEFAAAAAAAAAQIDEQQhMRJBUfAFExRhcYGh4SJSkaLBMlOx0TMVNENE8f/aAAwDAQACEQMRAD8A3GlKUApSlAKUpQClKUApSlAKhtv7229ngSsS5GQiDLkd+OQHiSK921tppbwyTP6KLnxJ7FHiTgD11gu0tovPNJNIcs7ZPh3KPADAHqrfg8L17blojnY7GdnilH9TNN+Fq2+hn90f465fCvb/AEU3uj/HVUtujS8ZQ2lFyM4Z8MPWADiu4dGF5/ZfbP4a29Rgvm9Tn9o6Q3R9CzfCtb/RTe6P8dffhUt/opvdH+Oq0OjK7/svtn8Nch0aXf8AZfbP4adTgvm9SLxHSPy+hZPhSt/opvdH+OvvwoW/0U3uj/HVcHRrd/2X2z+Gvo6N7v8Asvtn8NOowXzepF4npL5fQsfwnQfRTe5PxV9+E2D6Kb3J+Kq6Ojm6/s/tn8Nffg5uv7P7R/DTqMF83qR7T0n8noWH4TYPopvcn46ndi7xQ3QJibiPSVhhh7O0eIyKzy63BukRn0q2kZIVst44GBn1VD7K2k0EqSpzU5x84dqnwI4VCeEozi3SefieR6TxVColiI5Put9DbqV0WV4ssaSIcq4BH8vX2V31xmrH06aauhSlKHopSlAKUpQClKUApSlAKUpQClKUApSlAKUpQClKUApSlAKUpQClKUApSlAKUqE3w3hFnbPJw1nzYh3seR9Q4k+rxqUIuclFasjOShFyeiKJ0o7ydZKLVD5kRzJj5T9g/RB95PdXm6Nd3OvuOvcfFwkH+8/NR7PSP6PfVTtoHmlVFy8kjYGeJZmPMn18Sa3rd/Yy2tvHCvHSPOPzmPFm9p9wwOyu3iZrDUFSjq+WzgYWDxeIdaei5SJGlKVwj6EUpSgFKUoBSlKAVlW/GwfJ5y6j4uXLL/Vb5S+/iPA47K1Wo3eHY4uYHiPA80PzWHI/5HwJrThq3VTvu3nP6QwnaaLitVmvH3Kf0c7d0sbVzwbLR+B+UvtHH1g99aFWGefFJ2q8be1WU/tBFbDu9tgXMCSjgeTj5rDmP8x4EVZi6dpbS3mDobF7cHQnrHTw9iSpSlYjvilKUApSlAKUpQClKUApSlAKUpQClKUApSlAKUpQClKUApSlAKUpQClKUArD9/d5fK7o6TmKLKR9zfOf9IgewCtn2lZddFJFrZA6lSyYDAHngkEDhwziqb8D9r9Ncfai/wC3W/BVKVKTnPXcc/HUqtaKhT03ng6Kd2/SvHHekP7Hf9qj9KtKrptLVYkSNBpVFCqO4AYFd1Z69Z1puT5Rpw9FUaaguWKUpVBeKUpQClKUApSlAKUpQGfdI2wtLC6QcGwsngfkt7Rw9YHfUZuPt3yecIx+LlIVv6p+S3v4HwPhWm3tmssbxuMq4IP8/X21jm0dmtBNJC/NTjPzh2MPAjjWyE9unsvcfL9IUZYXExxNPRv19/7NqpUBubtrr4ArHMkeFbvYfJb2jgfEGp+sZ9JSqKpBTjvFKUoWHxXB4gg+rw4H76+1GbufkD9dP/HkqToDhLOq41MFycDJAyTyAz21zqg72bNO07yS0U4S0tmckH0bicEQZ7cqoZv0qnt3NsPebOWRTonMTI2RjRMoKNkdnnjOO7FXSpWinfx7r6EFLOxLS7VhV+raWNXPyS6hvcTmu+WZVGpmCjvJAHvNZXsWTZcEEdttGz6i4PmyvcwljM/NpFnw2cnJ1ahjs769299gIt3njWfylAYurk4HKGdCgyCQwUYUHuAq14dbSjd5u2nqiHWZNmk10m8TSH1ppPJtQ0ns55xVbbpIs8Ef6x//AC3f/aql2gQbt2HWAaBdJryMrpF02rI7RjNRjh5NfFlmlpxv/RKVRI1VNpRE4EsZPcGUn9temsxv7vd+SKVYobeVypCrb25MrHHAJoTIPjkVZtk38llsiOW7yZIbcs4J844B0IST6WNK8TzrydGyVr30s1Y9U8yyxzqxYBgSpwwBBwe491cJ7xEwHdVzy1MBn31ne7Ni+zrmxeX/AO4xFbknAxclmmTPiRJJGAO73+rfuS1XaNgbxFeHqJ8hozKM5TT5oUn24r3qVt7Kd1np3f8Ah5t5XZd02lESAJYyTwADKSfDnXpqjbEuNivcRLb28SzFsxkWkiEFQWyHMQC8Ae2rzVVSGy7Z+asSi7ilKVWSFKUoDM+lPfi4tLiCG2l6v4ovJ5kbZ1MQvpKcY0Ny76iNxeka8mv7eGeYPHIWUjREvHQxU5VQfSAHtqvdJ991u07rjwj0xr4BUGofbL1CbLuTb3UEjZUwzozd40OCwPuIru08PB0ErK7XnmcedaSra5XP0/WQb79LM3XSQWZEaIxVpdIZnZThtOoFQuQRnBJ5jFa3cNhGI7FJHur8qL6I9VY8BRjNtyV7GrGVZQSUd5YjvjtHHW+U3GnPpZbRnOMfN59lXDcXpWmM0dveESLIwVZcBWVmOFDaQAyk4GcAjmc9mm3tjGbWSEIvV9SVCgDTp04AA7sV+av6NnAyIZgQMjEcmQR7OdaKTpYmMk4pFM1UoSTUmzZOljeq5sjZ+TSdX1nW6/NjbOnq9PpKcekeVdHRTvddXktytxL1gREK+ZGuCSQfRUZ5Co/p157P/wAb/wBKvP0G/lrz6uP95qqVOPZNq2fHzJ7cu1bN8vYsnStvNcWcdsbeTqy7uG81GyAAR6SnHOvB0Wb43V5POlxL1irEGUaI1wdQGfNUdldXTn+Ssv77/urUV0H/AO1XX1I/fFeRhHsrlbPj5nspy7So3y9jz729Id/De3UUdxpRJSqr1cBwB2ZKEn2moj4Utpf71/yrf/t15N+/zle/XNWwdHuyYX2baM0MTEoclkQk+c3Mkca0TdKlSjJwTvbcuBTBVKtSUVJqxmdn0tbQRgWlSUfNeOMD3oFP31s+7W3VvLWG5UaQ44rz0spKsue3DA8e3nWGdI+zo4No3McShE8xgqgBV1IpIAHIZyceNaj0Pn/6YnhLJ+9VOLp03SVSKte3qW4ac+sdOTvY6ulbe2ayjthbydXJI7EnSjZVF4jDAgcXX3VRdi9KN+bm3WWcNG0yLIOrhGVLANxCAjgTXp6ar4tfRRdkUAP6TsS33KlUCaEjgQQSoI9TDIPuINX4ahB0VtJXZRiK01Vdnkj9V1iO9XSJfw3t1FHc6USVlUdXAcAHgMmMk+2tj2RfCa3gmHKSJHH6Sg/51+ed9/zjffXv+2seBgnNqSv4mvGTcYJxZ7vhR2l/vR/4Vv8A9uvTszpM2i88CNdEq0qKw6q34gsAR+T7q0TcXde0k2faPJa27u0eWZoo2Zjk8SSuTU+m6FkCCLO2BBBBEMQIIOQQdPAg1bPEUE3HY9EQhQquz2/5Jeqlv/sPrIxcKPPiHneKdv2efqLVba+MueB4iuWnZ3NVejGtTcJbzKd39qG3mSQcuTjvU8/5jxFarHIGAYHIIyCO0HkazDbux/Jp2QegfOjP9U/J9YPD3Htq0blbWypgY8V4p4jtX2H7j4Vn6zZqbL3mDAOVO9KXLLTSlKvOqRm7n5A/XT/x5KkJZNKs2CcAnABJOOwAcSfCo/dz8gfrp/48lSdAUPdnclZ4murxZ0uLiR5XVZriIopY9XGVRl9FAOYyM4r7szYc1pcbQtLbrI4riHrreYhpFhmxoYO7atTEhW87PAV3797duVkjt7JsSpDJdS+arao4hhYsEH8o5xkYPm8DVn2dteOa2juQwEbxiTLHGlSNR1Z5Y457sGtcp1LbT0e7hw9u4qSWnAq8G+cixCG72feNMFCuI4OtimPIsrg6MHnhsYzjjUHtDdi4TYd3F1La5rkTR28Y1mBGmRhEAvPSAWOO81dLDfizmkSKObLP+T1JIiyY+jZlCyfok1y2pvnaW8jRSy4dQC4VJJOrBGQZCikRjHHzscK9jKUZLZhvTtnuPHFNZvuJl+R9VZnszY842Hs+IwyiRLuNmQo2tQLosWK4yBp457qv1zt+3jgFy80YgIBEmoaSG9HB+VnsArp2RvVbXTNHDLl1GooyvG+PnaHVWK8uIGKqhKcY5LK6f0v/AGTkk3qefe7dvyqHMZ6u5iOu3lHBkcchn5rciOI8OFV3aElxtKHZ1tNbTRCSUtfZRlVRBx0au6RtJUg54c+FWPaO+9nBI0Uk4DpjrAqyOI88usZFIj/SIrtkvw11ahLkaZIZHEQUMJh5mJRJ2BQeXbq8KlCU4pXXennw5ZFpN6+JX95ejqLyaVrfr/KIx1kGqe4kw6ecuFkdlycaQcdtdO0NqSi52ZetZ3T/AOqyiWOKJmeN30eaQcY4g8+YFT97v5ZRO6NPxRtMhVJXWM9qu6KVQjtBIxXk3n31S3Nh1bqyXEqlmCu46kqxLoV4EkhQOfAkgdolF1HZSV9db70eS2c2mc7bfku6J/R+0V1Oq6mgUKuogamOvgozknuBqz1E7T3qtrcR9bLgyjMaqrvI4xnIjVS+PHFerZW14rmMSwSLIhJGR2Ec1IPFSO0HBqiayuo2RZF7mz2UpSqyQr4zYBJ5CvtQu+l/1NheSA4IhcKe5mGlf1iKlFbTSPG7K5+epW8rumPEG5uD6x10n/uqU6RbQR7TvUAwNYP20Vv+o1w3BsxLtKxQ8hKH/wCEDIPvQVO9M1rp2grY4PAhz3kM6n7gtfQOdqyh3Pn0OJs3ouffz/Jru69919laSnm8CFvXpGoe/NYLvnum9hcOhU9UzEwvg6WU8QufnKOBHhnkRWsdEN9r2Yi5yYpJEOezLdYB7nFWraNnDPG0UypIjc1bBHgfAjsI4iuXCs8NVkrZHRnSVemjHNyulWS1CQ3IM0AwFYY6yIcgB89R3HiOwngK2TZe1YrmNZYZFkRuRX7wRzUjtB4isg326J3tw89qTJCoLMh4yRjnkfSKB+kMfK4mqvulvXJYTrKhJQkCaMcpF7eHLUOJU9h8CQdNTD08RHbpameFadGWxV04l66deez/APG/9KqnuFvmuznndojL1iquAwXGkk9oOedWvpycH+jiOIImI9vVVWujrc2LaMlwkryoI1Vh1RQE6iQc6kbuqyjsdlW3p7ldTa7T8Gvsc9/d/l2ikCrC0XVsx4sGzqAHYBjlUt0H/wC1XX1I/fFR/SLuFDs5LdopJnMjMD1pjONIBGNKL39uakOg/wD2q6+pH74pPY7M+r09z2O32lbevsVXfv8AOV79c1XvdLpRtLWyt4JBMXjQg6UUgnUTwJYd9UTfv85Xv1zVad2+iRbu0huPKShkUnT1YYDiRz1jPKpVVSdKPWvLL+CNN1FVl1fOZUd7dui9vJrhVKiQqEU41YChADjtOM4GeeONbX0Z7Je32dAkqlHYs5U5BXWxKgg8QdOMg8uVYttSzn2ZePGkpWSIjTJHw1BgGBwewgjKnIyCOPOts3M3s8q2eLmTAeMOJccsxjJbwyuGx2ZqnGf4oqH6ci3C26yTl+oxbf6/63aN6/YJSg/wgI/+gmvX0g7K8nls0/8AwIMnvZQyN+6PfUBaRG5njV/SnmVWI75XAJHtatJ6c7TzrGQDhiRD+oVH71am9idOn3P0RRbbhUn3lu6Lb7rNmW2eaaoz6kchf1dNY1vv+cb769/21onQbfZgu4c8UlWT2SLp/bGazvff843317/trPh47OImucy3ES2qEWWbd/pea1tobcWiuI106jMV1cc5x1Zxz76n9gdMLXNzBbm0VBK4XV1xbTntx1Qz7xXRun0WWlzZ288jTB5E1NpdQM5PIaTVg2V0U2lvNFOjTa42DLqdSMjvGiqassL8Xw558dfqXU44jLNW/Bc6UpXMN5EbzbH8ohIA89POTx719o+/FUKzuGjdXXgynI/kfXyrS9oXywxvI3JR7z2AeJOBWZNIWZmPNiScd5OeFcvpDJJrUxVklUTWpqFldCSNJByYA+rw9ld1eHYloYoIkbmF4+BJyR7M4r3V0Kbk4Jy1sr+JsRGbufkD9dP/AB5KkyajN3PyB+un/jyVIyRhgVIyCMEd4PMVYemebv8AltzNd7Qtja9XO/Vx9eJWPVwFkUroIADHUx58a6djaYLXauzL5hHHFG0mqIMQIZwSxjGCxCMW5g4zjjip2LefSXt9n2Dzx27GJjG0EUSsvpRprYaiDwOBzr27Bv7e9eWbyfq7mLMEyyoolQHztBIyGRs6hgkGt0ptXbWWXC6tpfyyKFFX1K3dz3NtHZNO1ptC066ERMU0TKzMFikjA1I5UHPDB+8j1raTeVbQk2ddQ6utHlFvcxPpEgRRqDjDhSoXjgjng90/Y7lWMMglitIUdTlWVFyue1fm+yuzau6Fncv1k9tFI+MamUaiByBPaPXUOujf2X8afSxLYZRbfaMUv9ASGGKC2W6uEZE09Ssqh1iZTgDBcOQe89vOrFvQynaWx1T8sJJSccxF1TB9WOSk6cZ7eVTG2rSNLRoxaC4jUKot0VMEagMBThQF9L2cK7Nkbs2tqWNvBHEW4MUUAkDkCeePCvHVi/i8UvO+v18wovTwK/0eSRrZXIlKB1ubnyvOB53WNkvn+pp59leTZtxA17sd7ZSkBsbkxKQQQuqLHA8cdo8MVYNvbs2D9ZdXNtC5RCzu0YYlUGeOB5+AORzXt2Z1NwltdrGAWhBiLKA6JIA2nh6PDTkDuo6iznnnfwzTPUtxSdk7SnlsJLmE2dlZN1raWR5ZMam1M56xUVmOeGG5jnyrot3xYbsknA8riHE8vipQBn7quq7mWQl64WsPWaterQvpfPxy1duedd827ds8C2zQRmBfRjKjQvPkOzmeXeak60Ny5s1567zzYZTo0uDtraIimgikMMBi66JpC8Wk56vTKhCiTVq55JHdUnuXb4u9psbmOZy0QmWKGSONHCkZBZmVmK6dWk8COPOpvaG61rOkUctvFIsQCxhlB0AADCnmBgD3V69m7Lit4xFBGkSDiFRQoyeZ4dvjUJVk42XBLRbu/XceqNj1UpSsxYKofTNfaNniP6aZFPqXMmfeij21fKx/p02ovW2cGsDSjyMCR8ohVP6j1qwkdqtHnQoxDtTZneztpyW8glhcxuMgMMZGRg8/Cu7au3p7oq08plKghS2ngDzHACtB6D9npJ5bKyq6jq0XIDYPnM33FKlumfZiLYxyKqJonXUQFHBlZf3itdSWIiq/V7OelznLDy6nav5EH0U3pNrtaA8hF1i+JZHVv3UrNbeFdScBzHYO+rl0Q7RQbR6osCJ4ZI9ORx4B/wBiN76ht6d1JrCVo5VPV6iI5PkyL8njjAbHNeYOezBNkLRrSjxs/wAEZqTpRfC5+k2Awc8u2vygvoj1f5VbJOk2/MBgM4wV0l9K9ZjljV6uGrGfHPGvBupupLfzLHGrdXqxLIPRjX5XHlqxyXnkjsyRVhqLw6k5vlE69VV3FQRcumIfE7Jzz6uT92GvvQb+WvPq4/3mrt6dmVf6OGQoxMBk45dVXR0FSgz3uCD8XHyIPymqr/pX51LbPtXPAkunP8lZf33/AHVqK6D/AParr6kfvipPp2kAisskD4x+Zx8laiugyUG6usEH4gciD8sVGP8As3zvPZJ9qT50Kvv3+cr365q2ro4/Nln/AHD+81Ylv7Oo2lfAsB8c3aPCtt6NmzsuyI4/Fn95qYz/AAQ8v4GGT66fO8ynpb/Oc39yP90VK7tX3Vbu7Sb50zRj/FSGP9jE+yo3pjTRtIsxAEkSMueGcZU+viv3ioZd4Yxsk2wkTW191jLqGSghUA+rWB7q0xg50YJdxS7xrTfiRFtdNE6SI2lkYMrcOBByDx8a921d6Lm6VVnnaUKcqG08DjGeAHZVm6GbNZr6RiFdY4GJ5EBmZQv3a/dWh9JmyEOzLoqiKUCvkKowEdWbj/dBryriIwrKDjnlnwueU8PKVJyvbuKH0K3xW+lj7JID7WRlK/cXqt77/nG++vf9tNwNrLFtKybWOMoTgRx60GMfewrr34nUbRvgWA+PftHfVig1iG+K/JB3dBLgzc+jv82WX1X+ZqxV+XIN550UIl5MigYCpPIqjwAD4Fcn3vucH/Xrnl/vM346yS6OlKTd9TZHFpJLZZ+oaV8XkKid59t+TQM49NvNjH9Y9vqA4/8AzXJSubKlSNOLnLRFZ302z1kvUKfNjPneL936I4esnurlufsnrJOsYeZGfe3MD2c/dVZsoWkZVXLMxwM8ySeZP3k1q+y9niCJI17BxPeTzPvrJKl1lS70RzMI5V5upLnuPVSlK1HWIzdz8gfrp/48lSdRm7n5A/XT/wAeSpOgKRbbGuYzNPsq7t5IZpXkMUwLxiQsetKSxnUOIPm8gRXTLva8UG1We1S3voIVdyullmBBWGTUAC4GOTchw7wPRe7vPZuz220Us455SequEjkjMknHERZ1ZSSCdAJ7eHLHutN044orx7ucztcR4uZpNMaiNVI0qBhYkUFjz7Sc8Bja5R1lnpud9VrufqU7L3ERtXdc21jJeJc3PlcUJmMrTSssjKutlMRYx6DxAXHDh3V2dY20ryOKR5I7dLKKdo43kiMjzk4DuhDaVA9HI48TQbtPLFDZybUWS1kTMaqkYnuIlAOnrg/npgrllQEgjjxqUvNgiaZLqxuUiljQ27FVWaJ1VvyToGGCjZxhgQcg55Uc0tXnnnZ5enj4HtmQm92y5bLZt/oupWjLwmAFpDLADKgdeuLlnUnkDjAyOOa47xbT67aM9vKt48FvHH8XaCUankBbXI0bK2AMADOMhu6pK66PjLb3iS3Je4u2iMs3VgKBCwZI0jDeaoAI9InLEkmpHa27MjXIu7a48nmKCOTUnWxSqCSupNSkMCThgQeyiqQ3vPPPTh/T795FxlfLu/PsVSJZGtdrwMt4LZYDLbG565JFIRi8WsnVIgZVIBJ4Eg5FI7c2mzdlX0by6YupkuFMszK0c8aRzeaWIwvmsq4wuDgDJq17N3UKpd+UXD3El0pWVsaEVdJQJFHkiMAE95J4kmo6WGKw2a9vtC6SSIxtEh0dWSgj0iIAMdb4Bwefur3rE3ZZ5rLjlZjZazfA9NvcNcbVk0s3U2UAUgFgrzT4bjg4bRGF55wXq0VWujzYz29jD1ueul+Nm1elqYDCt4qgRf0astZqttqy0WRbHS7FKUqokKUpQClKUApSlAK4yRhgQQCDzBGQa5UoCL/0WtNWryS31d/UxZ9+mpKOMKAFAAHIAYA9lcqV65N6niSWh1XV2kal5HVFHNnIVRngOJ4c68Q3ltTyurf/AIsf4q9d/YpNHJFIMo6lWHgf2Hxr8/7b2O9rPJA/EoeBxwZTxVh6x/mOytuEw8K903ZmHGYmeHtJK6P0PSqn0dbyeU2wjc5lhwrZ5svyH8eAwfEZ7atlZalN05OL3GulUVSCnHRilKVWWClKUApSlAKUpQClKUArJt69u+U3BKn4uPKx+Pzn9p+4Crhv9t7qYeqQ4klGOHNU+Ufb6Pv7qoGwdlNcTJEvDJyx+ao9Jv5eJFaqdO0XNnznSuJc6kcNT8/Hcvz9C6bgbG4G5Yd6x/sZ/wDpHqbvq6V128CoqoowqgADuA4AV2VlO5h6Ko01Dm4pSlC8jN3PyB+un/jyVJ1H7ChZYSGBB62Y4Pc0zsD7QQfbXulfCscE4BOBzOOweNAUTeTZn9J3s1rn4u1tWyeOBcXAxGcciURdXhqr0x7aa62HcyScJVtZo5weayRoyvkdmSM+oiurd3cCKaEz7Qtw1zNI8sgZmPV6mOmMYOMBcV55N2ZbZtrW1vCxtrmzZ4dJXSk2gxmIZOrLjByeHADNbrwfwJ/pt72d9+vkZ7SzdteUfdkfl92//wBbL/Ct6kNkbck8kuJLe0RpBeSxLHH5iEiUqZpDxx2sxxxrhszY0yzbCZoyBBYyRzcvi3aOEBTx55RhwzyqKudg3YsHjWOTjtOSWaKNwkk1u0rMVRgwxkFTjIJAI8CezKyb5vIlmkTf9PXlvc2sN15LIlw5QGDrFeNtLMCVctrXzcZ4c/Yfi7evp7i9gto7dRbyBesm6whsorBNKnOrJOWyABp4HJxBpsIeU2ElpstraOO4BldhCsrAqy5wHZii5ySxznTgHiRad2dnSR3O1HdCqy3KvGTjzlEMakj2qRUZqEc8r29b8E+AV3kR8e/jCx69oQbjyg2ohV/NeYSGMKGI4KfS8Bnnjj7La6vlmgS6ht5Y5CfPtxJ/q7AEgvrJ1KeQcYOeyoD/AEVuDaS6Y/jodqveQozKolCyllGriBqUnGe3GcVOw7au7iaBEtJbaIEm5e4EXEaSBFGFdixLEedwAAPfSUY57Nt+/wClswm954rTee8uke4tFtRAGYRLM0nWXARipbK+bECQdOQ3jirFu7txLy2huUBCyLnSeakEq6HxDAj2Vn2zt10tI2t59jeWSIzCKdEt2WdSSYzIzsGjIBCnIPLhmr9uvs9obWGOSOGNwCXSBSsSliWIUEnv4nPE5PbXleMEvh45eH1f4/r2F95K0pSshaKUpQClKUApSlAKUpQClKUAqkdKG7XXQeUoPjIR53e0fM/Z9L1aqu9fCM8DVtKo6U1NbiqtSVWDg95ge7G3WtLmOYZIHmuB8pD6Q9fIjxAreYJ1dVdSGVgGUjkQRkEeysQ313c8jumQD4p/PiPgeaetTw9Wk9tXHos3j1K1o54plos9q/KT2HiPAnurrY6kqtNVocr2ONgKro1Xh5+Xj7mhUpSuId4UpSgFKUoBSlKAV1XNysaM7nCqCSe4Cu2qF0jbe5WqHuaX9qp+xvs1bRpOrNRRlxeJWHpOo/LxKltrarXM0krfKPmj5qj0V9335rQ9w9g9RB1jD4yXB8VX5K/5n1juqmbm7C8puBqGY48M/cfmp7SPcDWtVqxc0rU4nE6Hw7qSeKqau9vy/wAfUUpSsB9KKUpQClKUApSlAKUpQClKUApSlAKUpQClKUApSlAKUpQClKUApSlAKUpQClKUBAb7bueWWzKB8YnnxHxHNfUw4evB7KxewvHglSRPNeNgRnPMcwR3cwR66/Q9Z9vh0cNLK09sVy5y8bcMntZTy48yDjjk57K6mBxMYJ06mjOR0jhJTtVp/qRIW3SlaMoLCRGxxXTnB9YPEV2/CbZ98n2D/OqEOj2++g/5kP465Do+vvoP+ZD+OtHZcJ8/qjL23HL/AI/tZfPhLs++T7B/nX34SrTvk+wf51RRuBffQf8AMh/HXIbg3v0H68X46dkwnz+qIvHY79v7WXn4SLTvk+wf519+Ea075Psf+ao43CvfoP14vx1yG4l79B+vF+OnZMH8/wByI9vx/wC39si7/CLad8n2D/OnwiWnfJ9j/wA1ShuLe/Qfrxfir7/oLefQ/rxfir3smD+f7kR/1DpD9r7ZFvuuke3CMUDu2PNBXAz2ZOeArOJpnlkZjlndsnvJY8gP8qmP9Bbz6H9eL8VWjdTcUwuJpypZfQReIU/OJ7T3Aev1eXw+Gi3B3fjconDG4+cY1I2S7ml456kzsLZyWNqA5wcapWwSM448hyAGM9wzXuXa8R1fGL5sixsDwKu+kohB4hiHTA/rCu2/tetiljJwHRkJ7tQIz99eGbYCtKZdZGXVyMDGU06T38AHH+Ie4VxZScndn1dOEacVCOiJWlKVEmKUpQClKUApSlAKUpQClKUApSlAKUpQClKUApSlAKUpQClKUApSlAKUpQClKUApSlAKUpQClKUApSlAKUpQClKUApSlAKUpQClKUApSlAKUpQClKUApSlAKUpQClKUApSlAKUpQH//Z"/>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22" name="AutoShape 20" descr="data:image/jpeg;base64,/9j/4AAQSkZJRgABAQAAAQABAAD/2wCEAAkGBhQSERASExMVFBUVFBoYFRgWGBQZGBUdGBkcGRcVGhocGyYeFx0kHBkXHy8gJCgpLC0sHB4xNTArNSYrLSkBCQoKDgwOGg8PGjUlHyUyLS0sLCwuLCwsLCkpLy8pNCwqKiwpLCksLTEvLCksKSwsLCwsLCksLCwsLCwsNSwsLP/AABEIAJIBWAMBIgACEQEDEQH/xAAcAAEAAwADAQEAAAAAAAAAAAAABQYHAgMEAQj/xABREAACAQMBBAUGCQgGCQMFAAABAgMABBESBQYhMQcTQVFhFCIycYGRFyNCUlNzkqHSMzWCorGys9EVYmNyg8EWJDRUk6PC0+HD4vElRWR1lP/EABoBAQADAQEBAAAAAAAAAAAAAAACAwQFAQb/xAA2EQACAQIDBAgFBAEFAAAAAAAAAQIDEQQhMRJBUfAFExRhcYGh4SJSkaLBMlOx0TMVNENE8f/aAAwDAQACEQMRAD8A3GlKUApSlAKUpQClKUApSlAKhtv7229ngSsS5GQiDLkd+OQHiSK921tppbwyTP6KLnxJ7FHiTgD11gu0tovPNJNIcs7ZPh3KPADAHqrfg8L17blojnY7GdnilH9TNN+Fq2+hn90f465fCvb/AEU3uj/HVUtujS8ZQ2lFyM4Z8MPWADiu4dGF5/ZfbP4a29Rgvm9Tn9o6Q3R9CzfCtb/RTe6P8dffhUt/opvdH+Oq0OjK7/svtn8Nch0aXf8AZfbP4adTgvm9SLxHSPy+hZPhSt/opvdH+OvvwoW/0U3uj/HVcHRrd/2X2z+Gvo6N7v8Asvtn8NOowXzepF4npL5fQsfwnQfRTe5PxV9+E2D6Kb3J+Kq6Ojm6/s/tn8Nffg5uv7P7R/DTqMF83qR7T0n8noWH4TYPopvcn46ndi7xQ3QJibiPSVhhh7O0eIyKzy63BukRn0q2kZIVst44GBn1VD7K2k0EqSpzU5x84dqnwI4VCeEozi3SefieR6TxVColiI5Put9DbqV0WV4ssaSIcq4BH8vX2V31xmrH06aauhSlKHopSlAKUpQClKUApSlAKUpQClKUApSlAKUpQClKUApSlAKUpQClKUApSlAKUqE3w3hFnbPJw1nzYh3seR9Q4k+rxqUIuclFasjOShFyeiKJ0o7ydZKLVD5kRzJj5T9g/RB95PdXm6Nd3OvuOvcfFwkH+8/NR7PSP6PfVTtoHmlVFy8kjYGeJZmPMn18Sa3rd/Yy2tvHCvHSPOPzmPFm9p9wwOyu3iZrDUFSjq+WzgYWDxeIdaei5SJGlKVwj6EUpSgFKUoBSlKAVlW/GwfJ5y6j4uXLL/Vb5S+/iPA47K1Wo3eHY4uYHiPA80PzWHI/5HwJrThq3VTvu3nP6QwnaaLitVmvH3Kf0c7d0sbVzwbLR+B+UvtHH1g99aFWGefFJ2q8be1WU/tBFbDu9tgXMCSjgeTj5rDmP8x4EVZi6dpbS3mDobF7cHQnrHTw9iSpSlYjvilKUApSlAKUpQClKUApSlAKUpQClKUApSlAKUpQClKUApSlAKUpQClKUArD9/d5fK7o6TmKLKR9zfOf9IgewCtn2lZddFJFrZA6lSyYDAHngkEDhwziqb8D9r9Ncfai/wC3W/BVKVKTnPXcc/HUqtaKhT03ng6Kd2/SvHHekP7Hf9qj9KtKrptLVYkSNBpVFCqO4AYFd1Z69Z1puT5Rpw9FUaaguWKUpVBeKUpQClKUApSlAKUpQGfdI2wtLC6QcGwsngfkt7Rw9YHfUZuPt3yecIx+LlIVv6p+S3v4HwPhWm3tmssbxuMq4IP8/X21jm0dmtBNJC/NTjPzh2MPAjjWyE9unsvcfL9IUZYXExxNPRv19/7NqpUBubtrr4ArHMkeFbvYfJb2jgfEGp+sZ9JSqKpBTjvFKUoWHxXB4gg+rw4H76+1GbufkD9dP/HkqToDhLOq41MFycDJAyTyAz21zqg72bNO07yS0U4S0tmckH0bicEQZ7cqoZv0qnt3NsPebOWRTonMTI2RjRMoKNkdnnjOO7FXSpWinfx7r6EFLOxLS7VhV+raWNXPyS6hvcTmu+WZVGpmCjvJAHvNZXsWTZcEEdttGz6i4PmyvcwljM/NpFnw2cnJ1ahjs769299gIt3njWfylAYurk4HKGdCgyCQwUYUHuAq14dbSjd5u2nqiHWZNmk10m8TSH1ppPJtQ0ns55xVbbpIs8Ef6x//AC3f/aql2gQbt2HWAaBdJryMrpF02rI7RjNRjh5NfFlmlpxv/RKVRI1VNpRE4EsZPcGUn9temsxv7vd+SKVYobeVypCrb25MrHHAJoTIPjkVZtk38llsiOW7yZIbcs4J844B0IST6WNK8TzrydGyVr30s1Y9U8yyxzqxYBgSpwwBBwe491cJ7xEwHdVzy1MBn31ne7Ni+zrmxeX/AO4xFbknAxclmmTPiRJJGAO73+rfuS1XaNgbxFeHqJ8hozKM5TT5oUn24r3qVt7Kd1np3f8Ah5t5XZd02lESAJYyTwADKSfDnXpqjbEuNivcRLb28SzFsxkWkiEFQWyHMQC8Ae2rzVVSGy7Z+asSi7ilKVWSFKUoDM+lPfi4tLiCG2l6v4ovJ5kbZ1MQvpKcY0Ny76iNxeka8mv7eGeYPHIWUjREvHQxU5VQfSAHtqvdJ991u07rjwj0xr4BUGofbL1CbLuTb3UEjZUwzozd40OCwPuIru08PB0ErK7XnmcedaSra5XP0/WQb79LM3XSQWZEaIxVpdIZnZThtOoFQuQRnBJ5jFa3cNhGI7FJHur8qL6I9VY8BRjNtyV7GrGVZQSUd5YjvjtHHW+U3GnPpZbRnOMfN59lXDcXpWmM0dveESLIwVZcBWVmOFDaQAyk4GcAjmc9mm3tjGbWSEIvV9SVCgDTp04AA7sV+av6NnAyIZgQMjEcmQR7OdaKTpYmMk4pFM1UoSTUmzZOljeq5sjZ+TSdX1nW6/NjbOnq9PpKcekeVdHRTvddXktytxL1gREK+ZGuCSQfRUZ5Co/p157P/wAb/wBKvP0G/lrz6uP95qqVOPZNq2fHzJ7cu1bN8vYsnStvNcWcdsbeTqy7uG81GyAAR6SnHOvB0Wb43V5POlxL1irEGUaI1wdQGfNUdldXTn+Ssv77/urUV0H/AO1XX1I/fFeRhHsrlbPj5nspy7So3y9jz729Id/De3UUdxpRJSqr1cBwB2ZKEn2moj4Utpf71/yrf/t15N+/zle/XNWwdHuyYX2baM0MTEoclkQk+c3Mkca0TdKlSjJwTvbcuBTBVKtSUVJqxmdn0tbQRgWlSUfNeOMD3oFP31s+7W3VvLWG5UaQ44rz0spKsue3DA8e3nWGdI+zo4No3McShE8xgqgBV1IpIAHIZyceNaj0Pn/6YnhLJ+9VOLp03SVSKte3qW4ac+sdOTvY6ulbe2ayjthbydXJI7EnSjZVF4jDAgcXX3VRdi9KN+bm3WWcNG0yLIOrhGVLANxCAjgTXp6ar4tfRRdkUAP6TsS33KlUCaEjgQQSoI9TDIPuINX4ahB0VtJXZRiK01Vdnkj9V1iO9XSJfw3t1FHc6USVlUdXAcAHgMmMk+2tj2RfCa3gmHKSJHH6Sg/51+ed9/zjffXv+2seBgnNqSv4mvGTcYJxZ7vhR2l/vR/4Vv8A9uvTszpM2i88CNdEq0qKw6q34gsAR+T7q0TcXde0k2faPJa27u0eWZoo2Zjk8SSuTU+m6FkCCLO2BBBBEMQIIOQQdPAg1bPEUE3HY9EQhQquz2/5Jeqlv/sPrIxcKPPiHneKdv2efqLVba+MueB4iuWnZ3NVejGtTcJbzKd39qG3mSQcuTjvU8/5jxFarHIGAYHIIyCO0HkazDbux/Jp2QegfOjP9U/J9YPD3Htq0blbWypgY8V4p4jtX2H7j4Vn6zZqbL3mDAOVO9KXLLTSlKvOqRm7n5A/XT/x5KkJZNKs2CcAnABJOOwAcSfCo/dz8gfrp/48lSdAUPdnclZ4murxZ0uLiR5XVZriIopY9XGVRl9FAOYyM4r7szYc1pcbQtLbrI4riHrreYhpFhmxoYO7atTEhW87PAV3797duVkjt7JsSpDJdS+arao4hhYsEH8o5xkYPm8DVn2dteOa2juQwEbxiTLHGlSNR1Z5Y457sGtcp1LbT0e7hw9u4qSWnAq8G+cixCG72feNMFCuI4OtimPIsrg6MHnhsYzjjUHtDdi4TYd3F1La5rkTR28Y1mBGmRhEAvPSAWOO81dLDfizmkSKObLP+T1JIiyY+jZlCyfok1y2pvnaW8jRSy4dQC4VJJOrBGQZCikRjHHzscK9jKUZLZhvTtnuPHFNZvuJl+R9VZnszY842Hs+IwyiRLuNmQo2tQLosWK4yBp457qv1zt+3jgFy80YgIBEmoaSG9HB+VnsArp2RvVbXTNHDLl1GooyvG+PnaHVWK8uIGKqhKcY5LK6f0v/AGTkk3qefe7dvyqHMZ6u5iOu3lHBkcchn5rciOI8OFV3aElxtKHZ1tNbTRCSUtfZRlVRBx0au6RtJUg54c+FWPaO+9nBI0Uk4DpjrAqyOI88usZFIj/SIrtkvw11ahLkaZIZHEQUMJh5mJRJ2BQeXbq8KlCU4pXXennw5ZFpN6+JX95ejqLyaVrfr/KIx1kGqe4kw6ecuFkdlycaQcdtdO0NqSi52ZetZ3T/AOqyiWOKJmeN30eaQcY4g8+YFT97v5ZRO6NPxRtMhVJXWM9qu6KVQjtBIxXk3n31S3Nh1bqyXEqlmCu46kqxLoV4EkhQOfAkgdolF1HZSV9db70eS2c2mc7bfku6J/R+0V1Oq6mgUKuogamOvgozknuBqz1E7T3qtrcR9bLgyjMaqrvI4xnIjVS+PHFerZW14rmMSwSLIhJGR2Ec1IPFSO0HBqiayuo2RZF7mz2UpSqyQr4zYBJ5CvtQu+l/1NheSA4IhcKe5mGlf1iKlFbTSPG7K5+epW8rumPEG5uD6x10n/uqU6RbQR7TvUAwNYP20Vv+o1w3BsxLtKxQ8hKH/wCEDIPvQVO9M1rp2grY4PAhz3kM6n7gtfQOdqyh3Pn0OJs3ouffz/Jru69919laSnm8CFvXpGoe/NYLvnum9hcOhU9UzEwvg6WU8QufnKOBHhnkRWsdEN9r2Yi5yYpJEOezLdYB7nFWraNnDPG0UypIjc1bBHgfAjsI4iuXCs8NVkrZHRnSVemjHNyulWS1CQ3IM0AwFYY6yIcgB89R3HiOwngK2TZe1YrmNZYZFkRuRX7wRzUjtB4isg326J3tw89qTJCoLMh4yRjnkfSKB+kMfK4mqvulvXJYTrKhJQkCaMcpF7eHLUOJU9h8CQdNTD08RHbpameFadGWxV04l66deez/APG/9KqnuFvmuznndojL1iquAwXGkk9oOedWvpycH+jiOIImI9vVVWujrc2LaMlwkryoI1Vh1RQE6iQc6kbuqyjsdlW3p7ldTa7T8Gvsc9/d/l2ikCrC0XVsx4sGzqAHYBjlUt0H/wC1XX1I/fFR/SLuFDs5LdopJnMjMD1pjONIBGNKL39uakOg/wD2q6+pH74pPY7M+r09z2O32lbevsVXfv8AOV79c1XvdLpRtLWyt4JBMXjQg6UUgnUTwJYd9UTfv85Xv1zVad2+iRbu0huPKShkUnT1YYDiRz1jPKpVVSdKPWvLL+CNN1FVl1fOZUd7dui9vJrhVKiQqEU41YChADjtOM4GeeONbX0Z7Je32dAkqlHYs5U5BXWxKgg8QdOMg8uVYttSzn2ZePGkpWSIjTJHw1BgGBwewgjKnIyCOPOts3M3s8q2eLmTAeMOJccsxjJbwyuGx2ZqnGf4oqH6ci3C26yTl+oxbf6/63aN6/YJSg/wgI/+gmvX0g7K8nls0/8AwIMnvZQyN+6PfUBaRG5njV/SnmVWI75XAJHtatJ6c7TzrGQDhiRD+oVH71am9idOn3P0RRbbhUn3lu6Lb7rNmW2eaaoz6kchf1dNY1vv+cb769/21onQbfZgu4c8UlWT2SLp/bGazvff843317/trPh47OImucy3ES2qEWWbd/pea1tobcWiuI106jMV1cc5x1Zxz76n9gdMLXNzBbm0VBK4XV1xbTntx1Qz7xXRun0WWlzZ288jTB5E1NpdQM5PIaTVg2V0U2lvNFOjTa42DLqdSMjvGiqassL8Xw558dfqXU44jLNW/Bc6UpXMN5EbzbH8ohIA89POTx719o+/FUKzuGjdXXgynI/kfXyrS9oXywxvI3JR7z2AeJOBWZNIWZmPNiScd5OeFcvpDJJrUxVklUTWpqFldCSNJByYA+rw9ld1eHYloYoIkbmF4+BJyR7M4r3V0Kbk4Jy1sr+JsRGbufkD9dP/AB5KkyajN3PyB+un/jyVIyRhgVIyCMEd4PMVYemebv8AltzNd7Qtja9XO/Vx9eJWPVwFkUroIADHUx58a6djaYLXauzL5hHHFG0mqIMQIZwSxjGCxCMW5g4zjjip2LefSXt9n2Dzx27GJjG0EUSsvpRprYaiDwOBzr27Bv7e9eWbyfq7mLMEyyoolQHztBIyGRs6hgkGt0ptXbWWXC6tpfyyKFFX1K3dz3NtHZNO1ptC066ERMU0TKzMFikjA1I5UHPDB+8j1raTeVbQk2ddQ6utHlFvcxPpEgRRqDjDhSoXjgjng90/Y7lWMMglitIUdTlWVFyue1fm+yuzau6Fncv1k9tFI+MamUaiByBPaPXUOujf2X8afSxLYZRbfaMUv9ASGGKC2W6uEZE09Ssqh1iZTgDBcOQe89vOrFvQynaWx1T8sJJSccxF1TB9WOSk6cZ7eVTG2rSNLRoxaC4jUKot0VMEagMBThQF9L2cK7Nkbs2tqWNvBHEW4MUUAkDkCeePCvHVi/i8UvO+v18wovTwK/0eSRrZXIlKB1ubnyvOB53WNkvn+pp59leTZtxA17sd7ZSkBsbkxKQQQuqLHA8cdo8MVYNvbs2D9ZdXNtC5RCzu0YYlUGeOB5+AORzXt2Z1NwltdrGAWhBiLKA6JIA2nh6PDTkDuo6iznnnfwzTPUtxSdk7SnlsJLmE2dlZN1raWR5ZMam1M56xUVmOeGG5jnyrot3xYbsknA8riHE8vipQBn7quq7mWQl64WsPWaterQvpfPxy1duedd827ds8C2zQRmBfRjKjQvPkOzmeXeak60Ny5s1567zzYZTo0uDtraIimgikMMBi66JpC8Wk56vTKhCiTVq55JHdUnuXb4u9psbmOZy0QmWKGSONHCkZBZmVmK6dWk8COPOpvaG61rOkUctvFIsQCxhlB0AADCnmBgD3V69m7Lit4xFBGkSDiFRQoyeZ4dvjUJVk42XBLRbu/XceqNj1UpSsxYKofTNfaNniP6aZFPqXMmfeij21fKx/p02ovW2cGsDSjyMCR8ohVP6j1qwkdqtHnQoxDtTZneztpyW8glhcxuMgMMZGRg8/Cu7au3p7oq08plKghS2ngDzHACtB6D9npJ5bKyq6jq0XIDYPnM33FKlumfZiLYxyKqJonXUQFHBlZf3itdSWIiq/V7OelznLDy6nav5EH0U3pNrtaA8hF1i+JZHVv3UrNbeFdScBzHYO+rl0Q7RQbR6osCJ4ZI9ORx4B/wBiN76ht6d1JrCVo5VPV6iI5PkyL8njjAbHNeYOezBNkLRrSjxs/wAEZqTpRfC5+k2Awc8u2vygvoj1f5VbJOk2/MBgM4wV0l9K9ZjljV6uGrGfHPGvBupupLfzLHGrdXqxLIPRjX5XHlqxyXnkjsyRVhqLw6k5vlE69VV3FQRcumIfE7Jzz6uT92GvvQb+WvPq4/3mrt6dmVf6OGQoxMBk45dVXR0FSgz3uCD8XHyIPymqr/pX51LbPtXPAkunP8lZf33/AHVqK6D/AParr6kfvipPp2kAisskD4x+Zx8laiugyUG6usEH4gciD8sVGP8As3zvPZJ9qT50Kvv3+cr365q2ro4/Nln/AHD+81Ylv7Oo2lfAsB8c3aPCtt6NmzsuyI4/Fn95qYz/AAQ8v4GGT66fO8ynpb/Oc39yP90VK7tX3Vbu7Sb50zRj/FSGP9jE+yo3pjTRtIsxAEkSMueGcZU+viv3ioZd4Yxsk2wkTW191jLqGSghUA+rWB7q0xg50YJdxS7xrTfiRFtdNE6SI2lkYMrcOBByDx8a921d6Lm6VVnnaUKcqG08DjGeAHZVm6GbNZr6RiFdY4GJ5EBmZQv3a/dWh9JmyEOzLoqiKUCvkKowEdWbj/dBryriIwrKDjnlnwueU8PKVJyvbuKH0K3xW+lj7JID7WRlK/cXqt77/nG++vf9tNwNrLFtKybWOMoTgRx60GMfewrr34nUbRvgWA+PftHfVig1iG+K/JB3dBLgzc+jv82WX1X+ZqxV+XIN550UIl5MigYCpPIqjwAD4Fcn3vucH/Xrnl/vM346yS6OlKTd9TZHFpJLZZ+oaV8XkKid59t+TQM49NvNjH9Y9vqA4/8AzXJSubKlSNOLnLRFZ302z1kvUKfNjPneL936I4esnurlufsnrJOsYeZGfe3MD2c/dVZsoWkZVXLMxwM8ySeZP3k1q+y9niCJI17BxPeTzPvrJKl1lS70RzMI5V5upLnuPVSlK1HWIzdz8gfrp/48lSdRm7n5A/XT/wAeSpOgKRbbGuYzNPsq7t5IZpXkMUwLxiQsetKSxnUOIPm8gRXTLva8UG1We1S3voIVdyullmBBWGTUAC4GOTchw7wPRe7vPZuz220Us455SequEjkjMknHERZ1ZSSCdAJ7eHLHutN044orx7ucztcR4uZpNMaiNVI0qBhYkUFjz7Sc8Bja5R1lnpud9VrufqU7L3ERtXdc21jJeJc3PlcUJmMrTSssjKutlMRYx6DxAXHDh3V2dY20ryOKR5I7dLKKdo43kiMjzk4DuhDaVA9HI48TQbtPLFDZybUWS1kTMaqkYnuIlAOnrg/npgrllQEgjjxqUvNgiaZLqxuUiljQ27FVWaJ1VvyToGGCjZxhgQcg55Uc0tXnnnZ5enj4HtmQm92y5bLZt/oupWjLwmAFpDLADKgdeuLlnUnkDjAyOOa47xbT67aM9vKt48FvHH8XaCUankBbXI0bK2AMADOMhu6pK66PjLb3iS3Je4u2iMs3VgKBCwZI0jDeaoAI9InLEkmpHa27MjXIu7a48nmKCOTUnWxSqCSupNSkMCThgQeyiqQ3vPPPTh/T795FxlfLu/PsVSJZGtdrwMt4LZYDLbG565JFIRi8WsnVIgZVIBJ4Eg5FI7c2mzdlX0by6YupkuFMszK0c8aRzeaWIwvmsq4wuDgDJq17N3UKpd+UXD3El0pWVsaEVdJQJFHkiMAE95J4kmo6WGKw2a9vtC6SSIxtEh0dWSgj0iIAMdb4Bwefur3rE3ZZ5rLjlZjZazfA9NvcNcbVk0s3U2UAUgFgrzT4bjg4bRGF55wXq0VWujzYz29jD1ueul+Nm1elqYDCt4qgRf0astZqttqy0WRbHS7FKUqokKUpQClKUApSlAK4yRhgQQCDzBGQa5UoCL/0WtNWryS31d/UxZ9+mpKOMKAFAAHIAYA9lcqV65N6niSWh1XV2kal5HVFHNnIVRngOJ4c68Q3ltTyurf/AIsf4q9d/YpNHJFIMo6lWHgf2Hxr8/7b2O9rPJA/EoeBxwZTxVh6x/mOytuEw8K903ZmHGYmeHtJK6P0PSqn0dbyeU2wjc5lhwrZ5svyH8eAwfEZ7atlZalN05OL3GulUVSCnHRilKVWWClKUApSlAKUpQClKUArJt69u+U3BKn4uPKx+Pzn9p+4Crhv9t7qYeqQ4klGOHNU+Ufb6Pv7qoGwdlNcTJEvDJyx+ao9Jv5eJFaqdO0XNnznSuJc6kcNT8/Hcvz9C6bgbG4G5Yd6x/sZ/wDpHqbvq6V128CoqoowqgADuA4AV2VlO5h6Ko01Dm4pSlC8jN3PyB+un/jyVJ1H7ChZYSGBB62Y4Pc0zsD7QQfbXulfCscE4BOBzOOweNAUTeTZn9J3s1rn4u1tWyeOBcXAxGcciURdXhqr0x7aa62HcyScJVtZo5weayRoyvkdmSM+oiurd3cCKaEz7Qtw1zNI8sgZmPV6mOmMYOMBcV55N2ZbZtrW1vCxtrmzZ4dJXSk2gxmIZOrLjByeHADNbrwfwJ/pt72d9+vkZ7SzdteUfdkfl92//wBbL/Ct6kNkbck8kuJLe0RpBeSxLHH5iEiUqZpDxx2sxxxrhszY0yzbCZoyBBYyRzcvi3aOEBTx55RhwzyqKudg3YsHjWOTjtOSWaKNwkk1u0rMVRgwxkFTjIJAI8CezKyb5vIlmkTf9PXlvc2sN15LIlw5QGDrFeNtLMCVctrXzcZ4c/Yfi7evp7i9gto7dRbyBesm6whsorBNKnOrJOWyABp4HJxBpsIeU2ElpstraOO4BldhCsrAqy5wHZii5ySxznTgHiRad2dnSR3O1HdCqy3KvGTjzlEMakj2qRUZqEc8r29b8E+AV3kR8e/jCx69oQbjyg2ohV/NeYSGMKGI4KfS8Bnnjj7La6vlmgS6ht5Y5CfPtxJ/q7AEgvrJ1KeQcYOeyoD/AEVuDaS6Y/jodqveQozKolCyllGriBqUnGe3GcVOw7au7iaBEtJbaIEm5e4EXEaSBFGFdixLEedwAAPfSUY57Nt+/wClswm954rTee8uke4tFtRAGYRLM0nWXARipbK+bECQdOQ3jirFu7txLy2huUBCyLnSeakEq6HxDAj2Vn2zt10tI2t59jeWSIzCKdEt2WdSSYzIzsGjIBCnIPLhmr9uvs9obWGOSOGNwCXSBSsSliWIUEnv4nPE5PbXleMEvh45eH1f4/r2F95K0pSshaKUpQClKUApSlAKUpQClKUAqkdKG7XXQeUoPjIR53e0fM/Z9L1aqu9fCM8DVtKo6U1NbiqtSVWDg95ge7G3WtLmOYZIHmuB8pD6Q9fIjxAreYJ1dVdSGVgGUjkQRkEeysQ313c8jumQD4p/PiPgeaetTw9Wk9tXHos3j1K1o54plos9q/KT2HiPAnurrY6kqtNVocr2ONgKro1Xh5+Xj7mhUpSuId4UpSgFKUoBSlKAV1XNysaM7nCqCSe4Cu2qF0jbe5WqHuaX9qp+xvs1bRpOrNRRlxeJWHpOo/LxKltrarXM0krfKPmj5qj0V9335rQ9w9g9RB1jD4yXB8VX5K/5n1juqmbm7C8puBqGY48M/cfmp7SPcDWtVqxc0rU4nE6Hw7qSeKqau9vy/wAfUUpSsB9KKUpQClKUApSlAKUpQClKUApSlAKUpQClKUApSlAKUpQClKUApSlAKUpQClKUBAb7bueWWzKB8YnnxHxHNfUw4evB7KxewvHglSRPNeNgRnPMcwR3cwR66/Q9Z9vh0cNLK09sVy5y8bcMntZTy48yDjjk57K6mBxMYJ06mjOR0jhJTtVp/qRIW3SlaMoLCRGxxXTnB9YPEV2/CbZ98n2D/OqEOj2++g/5kP465Do+vvoP+ZD+OtHZcJ8/qjL23HL/AI/tZfPhLs++T7B/nX34SrTvk+wf51RRuBffQf8AMh/HXIbg3v0H68X46dkwnz+qIvHY79v7WXn4SLTvk+wf519+Ea075Psf+ao43CvfoP14vx1yG4l79B+vF+OnZMH8/wByI9vx/wC39si7/CLad8n2D/OnwiWnfJ9j/wA1ShuLe/Qfrxfir7/oLefQ/rxfir3smD+f7kR/1DpD9r7ZFvuuke3CMUDu2PNBXAz2ZOeArOJpnlkZjlndsnvJY8gP8qmP9Bbz6H9eL8VWjdTcUwuJpypZfQReIU/OJ7T3Aev1eXw+Gi3B3fjconDG4+cY1I2S7ml456kzsLZyWNqA5wcapWwSM448hyAGM9wzXuXa8R1fGL5sixsDwKu+kohB4hiHTA/rCu2/tetiljJwHRkJ7tQIz99eGbYCtKZdZGXVyMDGU06T38AHH+Ie4VxZScndn1dOEacVCOiJWlKVEmKUpQClKUApSlAKUpQClKUApSlAKUpQClKUApSlAKUpQClKUApSlAKUpQClKUApSlAKUpQClKUApSlAKUpQClKUApSlAKUpQClKUApSlAKUpQClKUApSlAKUpQClKUApSlAKUpQH//Z"/>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23" name="AutoShape 30" descr="data:image/jpeg;base64,/9j/4AAQSkZJRgABAQAAAQABAAD/2wCEAAkGBxQTEhUUExQVFRUXGBoaFxgYFxgXFxwYHRcYGBsWHB0aHCggGholHRoYITEhJSksLi4uGh8zODMsNygtLisBCgoKDg0OGxAQGywmICQvLDQsMjQsLCw1LC4sLCwsLDIvNCwsLCwsLCwsLDQsLCwuLCwsLCwsLCwsLCwsLCwsLP/AABEIALcBEwMBIgACEQEDEQH/xAAbAAABBQEBAAAAAAAAAAAAAAADAAIEBQYBB//EAD8QAAECBAMGBAQEBgECBwAAAAECEQADITEEEkEFIlFhcfAGE4GRMqGxwUJS0eEHFCNikvGiM3IXJENTk8LS/8QAGgEAAgMBAQAAAAAAAAAAAAAAAAIBAwQFBv/EADERAAIBAwIDBQgCAwEAAAAAAAABAgMEERIhBTFBE1FhcYEUIpGhwdHh8AaxIzLxFf/aAAwDAQACEQMRAD8A8ahQoUAChQoUACjkdhQAcjsKFAAoUKFAAoUKCS5T3MAA46lBNhE44NILZhYOQQQ5+w+xiVs/Z6pkxEuU5mLUEoAIdy+Y9G166RLWFli6u4qxhlO2v7PC8lo3u0/AysNmK8SmgdRylhRy9XP+oycnD5jq3HlFVCvSrrNJ5+JM1OH+ywQhKgyJLB2po8WIwySQNOoHWukNxKUksklhZyPU26/KNOkp15IMvDm8EGGNTw+wc/b3EWmw9krxU0SpagKElSqJSBqdakgAc41q/wCG06WhS52IkploBUreUGAqVVRoA7cfeMtW9t6M1CpNJ9w6hOSylseeolHMKOzFvpCmkliRe1XPH7xKmymq5c3tZuXtzrAiDx6RqwV5Ay2ENUnWJ2Hwubjy5wOZKDlrQYDUskNSIcZcSEyokysM8GAcsFfLkR0YZy1PfhWL2Vs/MWFAA5NGHC5AD2vCkbNpmCzlVmr5YI3UuoqcsBUAXc9KzpE7Uz5wpBFjryaBKkk1pFumQSAcynUQAGFdKVsOLCOfyJzBIUNaswYB3d7etIXSP2hTqwzcIGZUWk+XvZczmr7rMQWrVrVd4jmVR3o/D59IjA6mQCmORJVLo8CyQuCxMHCgnlwogMoHChQoCRQoUKABQoUKABQoUdCYAOQ5KIKmTFiuTLAGWpaprU8uQ9OkMo5EcsEKTL5ROl4YhIURQmleHJomycEkIBNzYPaJyMPZ68B9oujAolVIMiWNUOAAPiYgVeoF+Y4R6j/C3w4UpONmIAWsFMniEaqNAHUaAgfD1ik8MeFxiZwST/TQxmtw0R6sR0r09Zx+MlYeWVzFJly0AVNEgWA/QCPO/wAgvGo+y03u+fl0Xm/68zRaRz77PKP4lYsLxH8pKSqYsb03y0Zy5cpQwq9Qo9U84qZWxJqazcHPSL/9Ek0ZhQO1OWsav/xGwclRGHw00pJKlLAQgrJqVHMcyiTqpjGmw+1fPkpnS1HLMBbd3gzgi1CFAj0jNG9uOH0YxVHEe+T5v05eRc6MbiTzLc8Yx2LClKZBs3wAMAS6up6BvSK+apNsinIoMunHidS8bbx1szKZUwZQZhWC7gkJAqWtQkPzNRFFsbBqXM8xSQEAJLVNgMia6Uzelbx36d9Cpbe0Pl+rHxM3szjV7JDvCXieVgkn/wAsqYtSgTM8wJBA+FOXIaBzrUk9IleMvHCsXK8pCSgKI8yrukVCbDVienOJeI2kEoUssybA3J0H0HrGQlTlLW5SVKUp2GqiXAHK3tHPtaNC5qu4lTw11cm9/wCtjVX10oqClnwwClIDVhs4DMyafKseibL8ENlXjFnMq0mWWZPBa7+g9zG+wGw8FIQ6cNIlsKqWlJPqpbqPqYi449bU3phmXly/fQpja1MapbHhYWUpYE1o1+pp3WGS5Ro/H5R74vAYKcHMqRMHKWgs3NIpGMV4BSnE56qwmVSikk5s4ISmU7hRBJcH+0g8TFD+QW88qacWl8fDzFdpNct8nn8uS5sPp9dYLNlhPwjSuvf7RvU+HcJV5KyBQb8xO9qKL5fM8owONnIVNWZIKZb7gJJOWwVUkuWdno/KN9lxGndtqEXt34+5XcWs6OHJrcsMRs2WmTmUs+ZldhMSQVFTBLAVoXNeMUapZ+EZiLkAuNK2v6GDgPA1pQzmpegBFvemsb2Zo7Df5XeoogUDvVzcCzga+ohkuStnK1pJB1Nhz684LNwqQnR6MQXcm/QC1evKJcjZyFLShiLqWxzMAHYUqriztTV4MDasIpv5XdJqDQcL+lvXTnDFyCGGY150bv6couNoYJKVMHokOCXZRq1QCNHBAYvwiAqVXWmr0A1+3ZhWhozyVs2TarwEpaJM81N/W8DKITBcmAJhR0iORAxGhQoUKWChQoUAChQoLKA1gQHJUp4mYfDHRn0Bo/fGGSsusSwhIAa51rTlFkYlcpBsMhQru01qOHztXl1iRJWX+BxQZc1Mr/CKO/MxL2dgisVUS9AM4S59dIscZspMqX5iVl8wSkEAuSCSeQpw+xNyiZpTWcA8JPS1ZRd3oEqroLfDa1aCsSiSW/orKlHRIZSybA2ZwwA4mImClrSxBYmgDNcu9NaetqxqvBskJmZlJfKncSAbkX6kB3/QRTeXStaEqr6cl3voFKi6tRRibXwlsr+Uw4RdZOaYris/ZIoOj6x51462wvFz8oJ8qWSEDidVkcTpwHrG7xGJWuUtMtR8xSVZEkNVjx5tGCwuyZxXk8maVk13Fe5JDX1jzPAYwqValzXktXi+Web+ngbr5SpqMIrYzicGpSkoQl1qICRqSSwEe2bOwycJIk4ZNSlO8eblSleqiT6wPw/4bTKUJswALAIQmhyO4JfVbUuwq14rPG220I/ppKc5G8dUj81r8B6xXxS5/wDRuI2tvulzfj3+SJtoqjF1KhiPGOJOJxSkJUTLlOjM11kuoCtagBv7Xh8iQZYAOVSvxHiomthW8VmxpCSsrUKBwkc+PMAd0idtrGJQjdAoGGjq7+8arladFnS5R+b/AH+zTbLaVefX+ii22nMSHZKLm7n7s/bRqfB+wTLCZi0ELO8apdKXdhVwqleEZvw/hPNmjzDuDeP9zGgdjqQbcY36MQb5zd6sSWLgWa/6xHFKvYU420O7fxJtIOrJ1Zeg3xRtj+XlPlK55tnJYAm5q+UEilyQ1KkYPG49U1/MUta9SsigarVYU0Ed25tNc+dMUpVAopS/9u6/yPvFcXeoBdhR30oK8o6fDLGFvSTx7z5v6GC7rSqzx0XIs9gTJkrESZkp0kzEClAoFQGQ8QX7Me4bRU6WzZQODPHlfg6WfOTOWnclKASPzTSCzGxCaqPNucaabtRaZhKq9Dx+lxHA4/pq3EYw5xW/29PqbOH0paNT9CF44x3ly8iFglbgZQLEb5cVsw9eUYOVNAfXkwibtbaZnzVqDnQcMr3HLX2iverEEdRq3DhrHoeF2ns1uk+b3f74GC8q9rUfctkOUUlgCkE0JLj1tTURK8iStaRuoDKJAUKt8KQssK87DV4gzFgn09+cGl0HffYjomRrYlzsOhzlCCKMysujqJdZdrUvSJsjZyMpJD3Ie7PT1+/SKV+++3aDHELtmLddG/SJQri31Hz5AAJCSNdWbQClafIc4q8TJvf9a29/oYkrc8e+x/x4QBSRUvbvvl1hWWR2K6dJbvvtoamWVFg1iSdAAHJ75RKmpqzn2f79fnEYkgkpVZw/I39LwhemBMpP5x7GFBP51Y/L/wDGg/8A1hRGw2/7/wAKqFChRWXChQoKmUeEGAOyZLw5gLQ+Wj06wafLS7J014/pD42EzuClS3i0mKJSlCQyRpck6k+/bQOVIZPMxYYTDGvw00L62HB4tjEplIiy5ShxEWmAwhUQVHdGph8qSolyk3DsX4NZ+Vo0m0Vf0UolghN1qIY6UrW/2i2MTPOp0KrDpUouActk8esW2ytpTJKmCQsmiSTX2biwqdYrETFgUcPTl175xIRtNSSCkbz7rpto7Hn8oquLSjcR01Vn4hSr1KTbg+ZvdhzVYdLTA6i5zOVZSSSQeNSbQVXjbDJtMC+SUrJf/GMRtPb07JkKgSoVLbzU59RFdPw3loSXGZQdmt17+scm4/j9tWqa22vBYx80y+nfVIxw9zReIfHC5u7IT5SbGYo73VIFAeZfoIyqMGqasIS6lzDeqjzUXqdSYbLkqUzVJt86/Il4ZMwKw+YClCHtT9I329jStoONBYb68/j3lc60ptOb9DWytgpRLOUkFLADXmouB/uMPtefmmlILpQSAeJ1P2gf85MQdybMQP7VqSG6AxzAYNU5SkooEpzKLUAcAfMgRz7ax9lnKtWnn0OhVuXWiqcFgk7AnjzsqiwUGT1cH6PG5w+zytgjp3xjAT9jzhYJU35VMerFj7RN2Z4uxOHLFKVkfmdKvXS3KMvELV3Uu0t5Jvqsmi2rdhHRUTXcabxH4KklRmSp5k6qQuX5gKmuCFApzGpuHOkUuF8OIQPMmTCv+0JyIPEEuSatwgGP8YTpj7qAXq5JGvACgrDNjSp2KUqbMmf05IGUWSVHgkXIcFzqoRXGF/Rof5qmEvLPkmt/mEfZpT91Zb+BfIxTAAKKUpFAHCXtTQfuYjbdxYlySQoqWohIF9CVLLaAD3UmLiXO3EpSkZU33mc8TSt9eUYrbeNMyaNwgIBSk0DkklSqJDmpA5ARn4db9vW3Wy3f74l93V7Knhc3yG4SaBvFwDQO9hYOfUmBrnZi49mf3iSqYhXlJAmFEt3CgDUlxY2oARSiYn4aYknMrQMAoFySXJ3szDkeHOPYI823jcgbNwyVzK/CCC+Wrc3ZybmLDbqkBkJymjmty+p+fVuER041OZSlBBSlt0pBUo1oKbt3UeAHKIqwkpKiASXLDiTRI3qEO7MbnhARht5Y6TIGUqyE1AASoc3L1YWFdSTpDpOGSSo5nQl6gh2Ad+Qp60iNiJCQACDmIZn/ABNq6bPRwdFREWwFFKAzZSWuNSBq3AnURA6WSUcOCkHMxIJalAHr8TkFjUA/i4RXqSxYrAUzkV4Oz8bepESMQVMkeYs5vwqcbvE7xoW9g8CAUSxItqkPwYuH7MKx4kaZJIeodnIDuxY6jp8ucRyCz0bv374xYz0KL1TW5Zida9/SI8yUohiAa6UJ/S/z5QrRYpEEyzwHv+8KJapan+H5A/aORGB9RRwoUIRUXhsPKeLJGGIS5IuGBBBPMNoPrFdLETZswgJGYkgcXAHBotjgrlkkFSiCySAzkPTg7QXBYcE1bpEdMw5HLM/Cp6teHyp9OcOmVNPGxopGCkiWtazUDdAUAoq0pdnb51pWPs6SpagkEJBN7gPQkv1+fOKmUuLjDzjKTQkKUKkEinCmkWJplTTRYpQqXMYKSogs1lVclQApodfqHmT1mYlCUghDnR3IuzXA5cYoZE1ajVQoDVQsANCxINh7CNFgcLNmMpQYBAAZw4YX01Hy4NFde5hQpupPkLToSqzUY8x2PxOfJLlsmWGDkMaUqb8bagRE21OQkpTLAoA6q+1ff1h+0VGWGJU7nKl3HM8gKUgOFQMpWprNp3WC2uY3ENcM48QrUJUJ6ZfIgSsRvA8KxZDBTcTMDr3srlwWAANyHqCw4uRFaZQKntrT7Rd7FzrdGY5SN4u9NBXn94uK5NLcj+WqU75FpIyipCS5BOWo1DF6XEQ8fiVl2Ss1dRAcVrdLirg9IsNq4dQoFpUlDXTqAwdviYHXnS8UmKmLCQmlyVEF1KJuXIcPrWB7BD3tyunzXLxoPAEyX56pU1fliakBCizZ0ksgvZ8xbmANRFIhbF6vpw9eXKGzA4rrGO5oKvSlTb5mulUdOSkuh6dtTZf8stwQs2F0kE/WnGkY/aOzZMyYpaitCzUsxBPEjj0ivwm2MQhLCaopFkqJUPnUdBDsJjlrWAUJdXBxzfWkcGlwy7t3mEsvvW3yex03eUakcT/fgNnbFVQhS1pOoTTpV4nYUqQjLVKR+Go5v1iaNtkDKmQgBAZwtRYim9u1PTjGcxWJmqWpbpNSS3tZ3pF/st7X2rbLzX0FVxbU96fP97yzVtCcoGXKSVfma4Bej/mOmsUTgUDgDQnNXU2ArT2ixwm0fKl5cigoucx1UQwVVL5hViFCK8T7CoGvHnr1jrW9tChHTHrzOfVrTqyzL0NLsTHypctX/uscpooOQwFt1uOrcKQDHYgJllmJYAcydbdfQHjGfnzbDr/ocoG8adRn7LfI4KgkoPc0779Yj5oMFkWhSxoU0MW7+kOIKqkl+dfr3WGM5aLSds9SAdQA5Yg0poC4uPVQ4QCtpFWonMSS5Nye+2EOl4hIDG/SjcL914w1b377/aI60HWIGxklrnpOvuD827+KEmaniO/9/NXSISh333SBqB9IMk6EWXngWKvQp+4P1jkViiXoD847EaiezRUQ+WmGQeQl4qRpYWUjWHtErDFI+KnprCnTQasOUW42Ks7gpi3Z9NIQSeEDPF49G8H+EVIQnET0ZlKYoRTdF3UCPjP/ABHO2W7vKdtDXP0XeW0qTqS0xKfYXgyfOKc/9EKtmDzCOORww6kdI12H/hrKUK4qZmFKhJHtQt6wtseIsPhVZAFGezkbyUoeu8R1+FNco0NCbwp4omLnoRMTJVLUcgUh0qzFsrIUsnLXUaGoaOFUq8UrQden7sVvjbf45bL5K2g9D3Zn0eF56MUcKSzsc90FFwuugY0LVDcH2ScJ5aWUQlITVxl4qPIkOVE3qY02ImyzMcJBmBLOzkJd26PWPP8AxbtVJmeXKSCwJmgqyugAnKz7zgFRZ6AcYyxu6/FakKLWElv9X9h6cY2sZVH6fRFNiNpHOtZQtBVRDpLhAbeqzl6nqBpEUzkrNEgAWpUhtS1Yn4ZUyYVKyTEJLhRLhIYBRYpTmQdaAA0uzGMSr4VS0MM3wpCKBuDFhoTWpvHqva7e3SpJ8ui3OaratWbnjmTdkbLTMdSqJTc1Fa3LFgwJdmsNYhSNqlClplAZCTVQLsLEtCRh1sUFS08lCrFtDb94h4mRMkhyKEsC1DqPWjxbSvqFWWmEt+4SpZ1YLMlsPxW0WJSocHytfnS/7xWT8Q5eHy8OVOXDv7nWHbJ2YrFYiXIRTMWKvyoFVL9A7c2GsW1KihFzlyQkILOERpk4MK0HH/cWOF2VNmIzplLKAHMwgpRUgDeUw9I9iwXhzCYYAypEsEfiIzr/AMlOfaMb/EnbRmZMMCWSQqY1HV+FHoDmY/28I4Frxx3dwqVCnt1b6LyX3NlS20Q1SZksRg0ZgkJIIor4gHNU1UHtqwFmEERs0plmalZSGJrYpBYPcV0BiOt0BgS7t1424Q44iZNSQVUoPhBJArlOrO1H4R6Iwb95EmbRU2nXmA3CIKJwDOHALkOznneCYmUXL1bUO0BCIRsuilgJNm5i4cegZ+NIYAIsMRPR5bAuwAFC93Jqmh9bRWgwMI7oOUsIZKlueVz01hIJNy/WJGHVl0FRV375+0QQ9hs6UAHZjwcv8x20Mw8orJAagcuQKDqYfiVgswb5/Pp9Y7g8b5bsKlqgsaF2sQzgG34YnqRvgJKleWsFYfVnDHS4NtPeD7S2gZhFS3B+Jc8LlqdBoIhTZoJcAgaAkk+/dzAxOHH/AFx74iDJGnO7FOWD142+ndoGVaPbvvpzhi1P332BCCad9/6hR8HVd9925wJXffducdmX4d9+0DUW777AiBkhpV/2+0KFm5Dv1hRAxTiJMmI6BElKYSJdIkpXyYcbtzhs5YNmZm4evP1hnmt3pwhEjv6d8IfImDT+B9iCbN82YCqVKYkM4UouUpPKhURwFbx6H4q2+cLhvMH/AFlumUk1uHKiOCQH9hrFV/D5Hl4aUmm/mmKukuosK/8AaEh2agjO/wASsUtWLSlRdKZYZqjMVqzMfRHsI8xUir3iKhP/AFj08vu+fgdHejb5XN/UqMDiAaLUQVE7ynU2aqlk3KjV6VOWweN94B2ZKnz/AD0oyokksAfiU26DW9XAHAE3EYzw/gl4laZUpKSSDnzJ3Uj8xU26Ga1Xe9I9K2egYeUJMkOhNyLqUo1XW5JoOQYWjocZvlSouhB+9JY8l+7L8GO1tnVnqfJFhtbbKMOJqwkCjOTVSqskatz/AGjzLDYpTqUtKV5jmWxIzb2cAh2YECwsGtDvEm1jOnBCC6EFgB+JZoS1i1veJWD2KvKlUyYlBU5ZnACdVEWD6AEfIQnDKFGwo66zxKfxx3d/mTc6689NNZS/snL2nKUneT5K2ABBNa7xdIu1KiKnzSg7iwpk0BD8d0OAQKto7mOYjZqllyVHozezQMbFLVUoezxNOfDoN83nvyWyheSSRY4LHTJqcjMAWIBLFm414e3vqcfKlHBYhKgAEyioOKghBUkuDU5gln4mmkZnYsoSQzvV+fdoF4jxqigy0uQogzDowLge/wBI5fY9vdqNHZZT9Ea5twt26j3x8wngPZoxM4FQeXJAKgR8Si7I5i6iOXOPTcHsrDyllcmShC1Bt0M4uQ1hbThHkHhmfP8ANTKlTcksnNMoCGDOah3NBTlHqey8xLAuHLGhYC5fq0J/IJVu3w5+7jkm+Xj03Zns6UHT1JEnFTVKIDgB3JcgU0p7PGB2p4WxCDMxC1SpgcrUpKuJuxAo2gJjQ7R8QyZc0ylTGKSAVZVlNnZ0vVm5fOKDxTtpJSmXLWlQVvLKTRh8KeVatyHGF4PTu6NaKhHCljLcenPn+9Au+xnTeZbrpnqZzFyFF1OGFA+rnR4RnBCWyqBajsQT6HjGq2F4YmzkoM4+XLDFI/8AUUKsa0SODjW2salHgnDZGyVb4iVFXPVn6R37vj9pbz0Zcn4ff7HOpWdSaTeyPGphfjzgOWPWNoeCkpDpCSfUH9Ixm0vDqUJUcykqfXeHSjQtHjlrV716fY0OwqpZjh/viZvLASaxNnoy0PvcftEZaY60ZxmsxeUZXFxeJISFVZoLn5iAoQaw1dmhhWjsxXOBZnhswwwRAyRIllyO+/3iRNXQ6/Tu/sOkAwcrM9SG4MdeZ6n0geKXYODrT2Y+3yg6EYywZPffdI6iYad9/tAiqCSCHcno/fdYgbGwUyubdQ3dj/j6QJUs+3ffpBlLF3Hbfb6G9oSpgalO/wBv+Is8SRlkdLD/AHCiXmam76t/+hT0jkRgNRnpYgwV6wBMPSYrRpYbO8OaGJhyQ8SKbTwttX+kmWkstAIbVQckKAOtQmnDnF5Nny0yjLnJlqAOfMoJLKZrmw6R5lfSH5gWf58Y5dXhcZ1HOMsZNcbtxjpayei7FxYNZNEOQ6QyTxYUcaRL21tFaJYloUy5r5aE5UAMqZSo0SOZ5Rkdl7fMoJSpKSlIrkLEAH1CrcoiYzFTJsxSiQPMYZSQGSPhTXg+mrxRR4XJ3OqovdW/fnu/I1W8j2OIPd/IvvD2FEvfWy81MwqAj1DubPcDnEnxFi5UtI8tzMVXgkDmNWpZg9qWNsgjypTMdwO1wpLpKT0I+cM27ghOCQk5FDUp6ZgS9ai+lYyurGd3mtyy/lyL1TcaGKfPBX4XGTQn/qCtaBNDoGb6weRjl1MxWYWDpSz0cuA9Bw4xXfySkXWDpT94dlUzCN93UtZQ00orL64/Bkt6ddT1VJPHdklHGOSxLD1+tzoLRGXifzBQL19GobFnaFJnhCmYGleR075xabLwwnrSgbyUspbvV1WIbVVKGzxps6cLahKvLu+X5+xRdTlWqqkv1/guvDknyZRXOQQqcxSSHZFwATyNaH4hZq2G0NrIkSFLSWVoElhmsKGrO/p7Q/GJXNIWwIYsEupmuSHJFwPaMd4mWVrTKQQcpANaqmKsOiR0qVcI89b0pcQusz67vy7vodKpKNtQ28vUhJmKmOVMSS6lNUm5tzh2GmZVAjKSkuxqH6QAomS90pYsW1pYkEFiItNkeFsXiEZ0SwEV3lnKDxYVUfQNHsK1WjSh/kaS5b7HAhGUpe6bPw34qk5gme8tWiroPqKj1Dc4kbS8YqEzJhkJWHqpVQeOUAgmmr1jKyfBOJI+OUnkTMH0RSCI8NT07uaWo1NFKNuqeH1jzkLTg3ba9a8m9vv8zbOV444x64LbE+K55OVctCgxzKl5ksSWSAFPmXycN6RR7R2wlYdIJSHFtRRj8+OkRsVsfFJKmKRk3vi3UlmAYhs1W4vEcSFpTlUFZ94rysRVRckJpeh6RN1b2EUp2+M56M02UrhZjU5eQJWUiyS99K68mimxSMiiBZ6H5+rPF/InS8qiq7UB+t7vxiAZ6JiSgL+JQUolRKUoS/wpIBzHgAbmsauFatcu7HzF4g0ox7ysSoAX6/t6fWIK1uYtdqy05kFCWCkucrsd4sagNRtG9IrZyQ4alK1dvbl9Y7bObFnM9O+/9wArjq4FCstSJCcQQG0PT375wF4YVRwmIyCQ4mOPDXhQEhpXPvv9Yco8Kd9+0BBPffbx3NARgJ5nTv1hRwdPrCgIKmHohkPSYrReFQIkFDa1Pd+MBliJCqFzvcYdCMZVNwz/AEg0tYJsDoAdSfp1/WGGY9teNocZYPImza82iRTvlsaFmatW5aUiZKWpI3gK/iHxDj8NufWIqEkEfiAL/PV66WgoW6h+FqD+0aniTDIVlxs7aXlHcU3EEbppfkaNRr62izXtla2SUpBIahcNehN1HKAKxn5yk0AFBdm5UcCtvcw9AKQMqiCoF6sG51tFNSzoVJapxTZMbirBYjIskKBmkKUlKR6VpR7Gr+0FVN3VMOJflx9oqkg/iS4B0p+zQP8AmC5YllPTQvytGWvw6M5JxePAvpXjisS38RyXZzcxu/B+zcsjNvhSwFFSWUCFUSlgXFxc/m4RiJpGUDX9qv6xtfC+JkzZASC05DBSLHKA2YDUEZfV4o44pK3SjyzuNw9p1cvn0LbFInolqUlIWrIcoBZTJbKRycgijl9YwGBxK076kFYS++DZRA3szFOYPqLx6KjaK0pdwQN0CoIAezM4rq4tGX8RYooQmUlQSqa5Wo0aWKM5/MX/AMWjm8EuXCp2ajlyfPuSNPEKOqGtvkSvDmzROaesKCQMstIYOxqvdADlT0ZvlHouygpUrKMjJo4Jrc+her1vGAwuJKEJQlRAYMHpRrRoU7UmzMJPloG8JamUCcxoX5lTcI5nEJ1LqvmT2zheC5f9LoUVRopRXIfi/GOElkywVLUGB8tLgAaZlEA20irxPjPCmoTNSTrlAq3J3r9IwaEDKGBbiLf6iNi1nUH2+XtHoo/xy0jHdyb78/g5av6urbBtEbUTP3ZCy6R5i86SlKSNSbF60FaHnFSvEryncJJIIIejJIDipLAkhzzrHNlYNciSSTlXNDLFHy6JPp9TEyTKJCl5fi1SrKXepq45UbWOPUVKnNqnvHp+7HZp9pKKc+ZnZ6iQEhJXYMX1u5HwpAeK+ZhUbxCjlCiAaEZQoAKNqE0fkY5tzEZ5qjYAkNzdz86ekRTiVWLGjOQHAqL+pj09lT7Oks83uca5k51NuSHpSoJcKpVncA9NOMR1LNyPWw+UF84AFkmoYjNS70p25h8yYSolKwxoASQwLhmtQd6RrKURDM9449YNiUVU6W0TRiS7euvtAFymS5NXtp3b3hRlgQhq4cpBAdx0sePr+8CU+sBJ2EI5CeIJHxzvvvWOJ777tDzEkBUIDVPfsYUA8zmYUGSMMrocgw2FFReGSqDpncYipVDgYZMVoO7wVLgOD6dYjJMFM19IZMVoOmbTLbj9X6xdSEpEp1ALJ51SGLB3dwakNV+UVEpiAKGtfnyd9PSOJmM5HGj8H4w8Xgrksk9ZSCMtDBlTVpZaktmZja3Tk1NaRVy5rKGaodzzGoeJ83HA1ewYBgCSfxEANYBPQQyYjiwwxKWCb0Nyz6s76lg8cl5FElQDAAFSWSHrUBmJ09HiunEGrNa32HdYfLUoEZasQW4HpraDUGksMTglJSDqSN1iDVOYXDGl2sYhpSQrUEG4uOYjs3H5zvBgxbK+pdXxE3gnnMklxvMGGgHbQPDBZXMmyttT02mk/wDcAr5qBMAxWOVMJVMLlgHYCmgYU4xBJeGrW0Uxo0oS1Rik/Isc5yWG2bvwbNTPIlrUy0gAB2KhoQ9yBeNhhpolBQSKE0OvB7R4qmYaGzWI0PGNRsnxBP8AKYzUqZYB8xjlQxdVwpXufnHBv+CTqzc6TWH0f0N9G/UY6aiNxhdgYOZmM1wsn8CikmxsKEnu8V2O2dIkp3EAzCXCiSopHCpZ24NGbT4tnBWdIlgh2cFRANBR2Jb0geB2/Nn4kKnzAzFhuoS9gGDA3JrFDsb+MG6lR6UuWpv0LI1rZ1Pdju/Au5iCthc/LvWObdxgk4dTULZU9TT94s5Eg/GQ2j+n6Rlf4gEpMpJscyv8QAPTeMY7OCrXEab5fbc2XE9FKUkZJSm6wknWBGHBmdm9bmPaHn8EqVLJdWVJSKEqLJB9LmtoBOSkk5bACzmvJ6t1gSJ6klwSOhaG+drrd4Mgkzi5ZdhWGqmmgNhpaConDm+p/Tl28DSKkior68IUbzO+YGarEi9W9u6Q5S71cGwv06MPpAUdHhKTVhBknARTajq1/wBIC8IqNobEZJSDISTbvv7wld992jjggVZocVm968O+zEkDIUECRw+v6xyAMldChQorLRCHAw2OgwAEEERAkmCQyFYVF4eonWvyMDFIdmhhWOSpzDpi4GDDXiSMBUrh6ZzBqg/fjAHhpMRkMEvPblwgqWMQxZ3jvm0ickaST5ogZLmGYcOqvtx5QecurMPYA1ahbhEkcjudodJJJiKtcFw87L1gyDWweaoinfCAlfGGqW/fesLTu0GSME7AbZnyqSpqwl3yvmR/ipwOoaD7c22vF+X5iUgywoOhwC+U2JLfD84qQIYSeFDFPYUtaqaVqXUs1y06c7D1CBqJ1hBcOln3t0i0UETHCYIggliH5gtT2ga2ctURAwjDYUciCR4maRzPyhkKAjA5RrCEMMdBiCR7w0KjhMNgAK/bD7woE8KAMEeOwoUKOKFChQAdBgiDWFCiUQwoOsdEKFDiiUYbChQAdeEDHIUQA4qhPChQAOakdC4UKAga8LNChRJI946FQoUAp1SoatV+f0jsKABpL9Y4RwhQoCRuZgRxjjwoUKSdEchQokBQ0x2FEANhQoUBJx4RMKFABx4UKFAB/9k="/>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24" name="AutoShape 32" descr="data:image/jpeg;base64,/9j/4AAQSkZJRgABAQAAAQABAAD/2wCEAAkGBxQTEhUUExQVFRUXGBoaFxgYFxgXFxwYHRcYGBsWHB0aHCggGholHRoYITEhJSksLi4uGh8zODMsNygtLisBCgoKDg0OGxAQGywmICQvLDQsMjQsLCw1LC4sLCwsLDIvNCwsLCwsLCwsLDQsLCwuLCwsLCwsLCwsLCwsLCwsLP/AABEIALcBEwMBIgACEQEDEQH/xAAbAAABBQEBAAAAAAAAAAAAAAADAAIEBQYBB//EAD8QAAECBAMGBAQEBgECBwAAAAECEQADITEEEkEFIlFhcfAGE4GRMqGxwUJS0eEHFCNikvGiM3IXJENTk8LS/8QAGgEAAgMBAQAAAAAAAAAAAAAAAAIBAwQFBv/EADERAAIBAwIDBQgCAwEAAAAAAAABAgMEERIhBTFBE1FhcYEUIpGhwdHh8AaxIzLxFf/aAAwDAQACEQMRAD8A8ahQoUAChQoUACjkdhQAcjsKFAAoUKFAAoUKCS5T3MAA46lBNhE44NILZhYOQQQ5+w+xiVs/Z6pkxEuU5mLUEoAIdy+Y9G166RLWFli6u4qxhlO2v7PC8lo3u0/AysNmK8SmgdRylhRy9XP+oycnD5jq3HlFVCvSrrNJ5+JM1OH+ywQhKgyJLB2po8WIwySQNOoHWukNxKUksklhZyPU26/KNOkp15IMvDm8EGGNTw+wc/b3EWmw9krxU0SpagKElSqJSBqdakgAc41q/wCG06WhS52IkploBUreUGAqVVRoA7cfeMtW9t6M1CpNJ9w6hOSylseeolHMKOzFvpCmkliRe1XPH7xKmymq5c3tZuXtzrAiDx6RqwV5Ay2ENUnWJ2Hwubjy5wOZKDlrQYDUskNSIcZcSEyokysM8GAcsFfLkR0YZy1PfhWL2Vs/MWFAA5NGHC5AD2vCkbNpmCzlVmr5YI3UuoqcsBUAXc9KzpE7Uz5wpBFjryaBKkk1pFumQSAcynUQAGFdKVsOLCOfyJzBIUNaswYB3d7etIXSP2hTqwzcIGZUWk+XvZczmr7rMQWrVrVd4jmVR3o/D59IjA6mQCmORJVLo8CyQuCxMHCgnlwogMoHChQoCRQoUKABQoUKABQoUdCYAOQ5KIKmTFiuTLAGWpaprU8uQ9OkMo5EcsEKTL5ROl4YhIURQmleHJomycEkIBNzYPaJyMPZ68B9oujAolVIMiWNUOAAPiYgVeoF+Y4R6j/C3w4UpONmIAWsFMniEaqNAHUaAgfD1ik8MeFxiZwST/TQxmtw0R6sR0r09Zx+MlYeWVzFJly0AVNEgWA/QCPO/wAgvGo+y03u+fl0Xm/68zRaRz77PKP4lYsLxH8pKSqYsb03y0Zy5cpQwq9Qo9U84qZWxJqazcHPSL/9Ek0ZhQO1OWsav/xGwclRGHw00pJKlLAQgrJqVHMcyiTqpjGmw+1fPkpnS1HLMBbd3gzgi1CFAj0jNG9uOH0YxVHEe+T5v05eRc6MbiTzLc8Yx2LClKZBs3wAMAS6up6BvSK+apNsinIoMunHidS8bbx1szKZUwZQZhWC7gkJAqWtQkPzNRFFsbBqXM8xSQEAJLVNgMia6Uzelbx36d9Cpbe0Pl+rHxM3szjV7JDvCXieVgkn/wAsqYtSgTM8wJBA+FOXIaBzrUk9IleMvHCsXK8pCSgKI8yrukVCbDVienOJeI2kEoUssybA3J0H0HrGQlTlLW5SVKUp2GqiXAHK3tHPtaNC5qu4lTw11cm9/wCtjVX10oqClnwwClIDVhs4DMyafKseibL8ENlXjFnMq0mWWZPBa7+g9zG+wGw8FIQ6cNIlsKqWlJPqpbqPqYi449bU3phmXly/fQpja1MapbHhYWUpYE1o1+pp3WGS5Ro/H5R74vAYKcHMqRMHKWgs3NIpGMV4BSnE56qwmVSikk5s4ISmU7hRBJcH+0g8TFD+QW88qacWl8fDzFdpNct8nn8uS5sPp9dYLNlhPwjSuvf7RvU+HcJV5KyBQb8xO9qKL5fM8owONnIVNWZIKZb7gJJOWwVUkuWdno/KN9lxGndtqEXt34+5XcWs6OHJrcsMRs2WmTmUs+ZldhMSQVFTBLAVoXNeMUapZ+EZiLkAuNK2v6GDgPA1pQzmpegBFvemsb2Zo7Df5XeoogUDvVzcCzga+ohkuStnK1pJB1Nhz684LNwqQnR6MQXcm/QC1evKJcjZyFLShiLqWxzMAHYUqriztTV4MDasIpv5XdJqDQcL+lvXTnDFyCGGY150bv6couNoYJKVMHokOCXZRq1QCNHBAYvwiAqVXWmr0A1+3ZhWhozyVs2TarwEpaJM81N/W8DKITBcmAJhR0iORAxGhQoUKWChQoUAChQoLKA1gQHJUp4mYfDHRn0Bo/fGGSsusSwhIAa51rTlFkYlcpBsMhQru01qOHztXl1iRJWX+BxQZc1Mr/CKO/MxL2dgisVUS9AM4S59dIscZspMqX5iVl8wSkEAuSCSeQpw+xNyiZpTWcA8JPS1ZRd3oEqroLfDa1aCsSiSW/orKlHRIZSybA2ZwwA4mImClrSxBYmgDNcu9NaetqxqvBskJmZlJfKncSAbkX6kB3/QRTeXStaEqr6cl3voFKi6tRRibXwlsr+Uw4RdZOaYris/ZIoOj6x51462wvFz8oJ8qWSEDidVkcTpwHrG7xGJWuUtMtR8xSVZEkNVjx5tGCwuyZxXk8maVk13Fe5JDX1jzPAYwqValzXktXi+Web+ngbr5SpqMIrYzicGpSkoQl1qICRqSSwEe2bOwycJIk4ZNSlO8eblSleqiT6wPw/4bTKUJswALAIQmhyO4JfVbUuwq14rPG220I/ppKc5G8dUj81r8B6xXxS5/wDRuI2tvulzfj3+SJtoqjF1KhiPGOJOJxSkJUTLlOjM11kuoCtagBv7Xh8iQZYAOVSvxHiomthW8VmxpCSsrUKBwkc+PMAd0idtrGJQjdAoGGjq7+8arladFnS5R+b/AH+zTbLaVefX+ii22nMSHZKLm7n7s/bRqfB+wTLCZi0ELO8apdKXdhVwqleEZvw/hPNmjzDuDeP9zGgdjqQbcY36MQb5zd6sSWLgWa/6xHFKvYU420O7fxJtIOrJ1Zeg3xRtj+XlPlK55tnJYAm5q+UEilyQ1KkYPG49U1/MUta9SsigarVYU0Ed25tNc+dMUpVAopS/9u6/yPvFcXeoBdhR30oK8o6fDLGFvSTx7z5v6GC7rSqzx0XIs9gTJkrESZkp0kzEClAoFQGQ8QX7Me4bRU6WzZQODPHlfg6WfOTOWnclKASPzTSCzGxCaqPNucaabtRaZhKq9Dx+lxHA4/pq3EYw5xW/29PqbOH0paNT9CF44x3ly8iFglbgZQLEb5cVsw9eUYOVNAfXkwibtbaZnzVqDnQcMr3HLX2iverEEdRq3DhrHoeF2ns1uk+b3f74GC8q9rUfctkOUUlgCkE0JLj1tTURK8iStaRuoDKJAUKt8KQssK87DV4gzFgn09+cGl0HffYjomRrYlzsOhzlCCKMysujqJdZdrUvSJsjZyMpJD3Ie7PT1+/SKV+++3aDHELtmLddG/SJQri31Hz5AAJCSNdWbQClafIc4q8TJvf9a29/oYkrc8e+x/x4QBSRUvbvvl1hWWR2K6dJbvvtoamWVFg1iSdAAHJ75RKmpqzn2f79fnEYkgkpVZw/I39LwhemBMpP5x7GFBP51Y/L/wDGg/8A1hRGw2/7/wAKqFChRWXChQoKmUeEGAOyZLw5gLQ+Wj06wafLS7J014/pD42EzuClS3i0mKJSlCQyRpck6k+/bQOVIZPMxYYTDGvw00L62HB4tjEplIiy5ShxEWmAwhUQVHdGph8qSolyk3DsX4NZ+Vo0m0Vf0UolghN1qIY6UrW/2i2MTPOp0KrDpUouActk8esW2ytpTJKmCQsmiSTX2biwqdYrETFgUcPTl175xIRtNSSCkbz7rpto7Hn8oquLSjcR01Vn4hSr1KTbg+ZvdhzVYdLTA6i5zOVZSSSQeNSbQVXjbDJtMC+SUrJf/GMRtPb07JkKgSoVLbzU59RFdPw3loSXGZQdmt17+scm4/j9tWqa22vBYx80y+nfVIxw9zReIfHC5u7IT5SbGYo73VIFAeZfoIyqMGqasIS6lzDeqjzUXqdSYbLkqUzVJt86/Il4ZMwKw+YClCHtT9I329jStoONBYb68/j3lc60ptOb9DWytgpRLOUkFLADXmouB/uMPtefmmlILpQSAeJ1P2gf85MQdybMQP7VqSG6AxzAYNU5SkooEpzKLUAcAfMgRz7ax9lnKtWnn0OhVuXWiqcFgk7AnjzsqiwUGT1cH6PG5w+zytgjp3xjAT9jzhYJU35VMerFj7RN2Z4uxOHLFKVkfmdKvXS3KMvELV3Uu0t5Jvqsmi2rdhHRUTXcabxH4KklRmSp5k6qQuX5gKmuCFApzGpuHOkUuF8OIQPMmTCv+0JyIPEEuSatwgGP8YTpj7qAXq5JGvACgrDNjSp2KUqbMmf05IGUWSVHgkXIcFzqoRXGF/Rof5qmEvLPkmt/mEfZpT91Zb+BfIxTAAKKUpFAHCXtTQfuYjbdxYlySQoqWohIF9CVLLaAD3UmLiXO3EpSkZU33mc8TSt9eUYrbeNMyaNwgIBSk0DkklSqJDmpA5ARn4db9vW3Wy3f74l93V7Knhc3yG4SaBvFwDQO9hYOfUmBrnZi49mf3iSqYhXlJAmFEt3CgDUlxY2oARSiYn4aYknMrQMAoFySXJ3szDkeHOPYI823jcgbNwyVzK/CCC+Wrc3ZybmLDbqkBkJymjmty+p+fVuER041OZSlBBSlt0pBUo1oKbt3UeAHKIqwkpKiASXLDiTRI3qEO7MbnhARht5Y6TIGUqyE1AASoc3L1YWFdSTpDpOGSSo5nQl6gh2Ad+Qp60iNiJCQACDmIZn/ABNq6bPRwdFREWwFFKAzZSWuNSBq3AnURA6WSUcOCkHMxIJalAHr8TkFjUA/i4RXqSxYrAUzkV4Oz8bepESMQVMkeYs5vwqcbvE7xoW9g8CAUSxItqkPwYuH7MKx4kaZJIeodnIDuxY6jp8ucRyCz0bv374xYz0KL1TW5Zida9/SI8yUohiAa6UJ/S/z5QrRYpEEyzwHv+8KJapan+H5A/aORGB9RRwoUIRUXhsPKeLJGGIS5IuGBBBPMNoPrFdLETZswgJGYkgcXAHBotjgrlkkFSiCySAzkPTg7QXBYcE1bpEdMw5HLM/Cp6teHyp9OcOmVNPGxopGCkiWtazUDdAUAoq0pdnb51pWPs6SpagkEJBN7gPQkv1+fOKmUuLjDzjKTQkKUKkEinCmkWJplTTRYpQqXMYKSogs1lVclQApodfqHmT1mYlCUghDnR3IuzXA5cYoZE1ajVQoDVQsANCxINh7CNFgcLNmMpQYBAAZw4YX01Hy4NFde5hQpupPkLToSqzUY8x2PxOfJLlsmWGDkMaUqb8bagRE21OQkpTLAoA6q+1ff1h+0VGWGJU7nKl3HM8gKUgOFQMpWprNp3WC2uY3ENcM48QrUJUJ6ZfIgSsRvA8KxZDBTcTMDr3srlwWAANyHqCw4uRFaZQKntrT7Rd7FzrdGY5SN4u9NBXn94uK5NLcj+WqU75FpIyipCS5BOWo1DF6XEQ8fiVl2Ss1dRAcVrdLirg9IsNq4dQoFpUlDXTqAwdviYHXnS8UmKmLCQmlyVEF1KJuXIcPrWB7BD3tyunzXLxoPAEyX56pU1fliakBCizZ0ksgvZ8xbmANRFIhbF6vpw9eXKGzA4rrGO5oKvSlTb5mulUdOSkuh6dtTZf8stwQs2F0kE/WnGkY/aOzZMyYpaitCzUsxBPEjj0ivwm2MQhLCaopFkqJUPnUdBDsJjlrWAUJdXBxzfWkcGlwy7t3mEsvvW3yex03eUakcT/fgNnbFVQhS1pOoTTpV4nYUqQjLVKR+Go5v1iaNtkDKmQgBAZwtRYim9u1PTjGcxWJmqWpbpNSS3tZ3pF/st7X2rbLzX0FVxbU96fP97yzVtCcoGXKSVfma4Bej/mOmsUTgUDgDQnNXU2ArT2ixwm0fKl5cigoucx1UQwVVL5hViFCK8T7CoGvHnr1jrW9tChHTHrzOfVrTqyzL0NLsTHypctX/uscpooOQwFt1uOrcKQDHYgJllmJYAcydbdfQHjGfnzbDr/ocoG8adRn7LfI4KgkoPc0779Yj5oMFkWhSxoU0MW7+kOIKqkl+dfr3WGM5aLSds9SAdQA5Yg0poC4uPVQ4QCtpFWonMSS5Nye+2EOl4hIDG/SjcL914w1b377/aI60HWIGxklrnpOvuD827+KEmaniO/9/NXSISh333SBqB9IMk6EWXngWKvQp+4P1jkViiXoD847EaiezRUQ+WmGQeQl4qRpYWUjWHtErDFI+KnprCnTQasOUW42Ks7gpi3Z9NIQSeEDPF49G8H+EVIQnET0ZlKYoRTdF3UCPjP/ABHO2W7vKdtDXP0XeW0qTqS0xKfYXgyfOKc/9EKtmDzCOORww6kdI12H/hrKUK4qZmFKhJHtQt6wtseIsPhVZAFGezkbyUoeu8R1+FNco0NCbwp4omLnoRMTJVLUcgUh0qzFsrIUsnLXUaGoaOFUq8UrQden7sVvjbf45bL5K2g9D3Zn0eF56MUcKSzsc90FFwuugY0LVDcH2ScJ5aWUQlITVxl4qPIkOVE3qY02ImyzMcJBmBLOzkJd26PWPP8AxbtVJmeXKSCwJmgqyugAnKz7zgFRZ6AcYyxu6/FakKLWElv9X9h6cY2sZVH6fRFNiNpHOtZQtBVRDpLhAbeqzl6nqBpEUzkrNEgAWpUhtS1Yn4ZUyYVKyTEJLhRLhIYBRYpTmQdaAA0uzGMSr4VS0MM3wpCKBuDFhoTWpvHqva7e3SpJ8ui3OaratWbnjmTdkbLTMdSqJTc1Fa3LFgwJdmsNYhSNqlClplAZCTVQLsLEtCRh1sUFS08lCrFtDb94h4mRMkhyKEsC1DqPWjxbSvqFWWmEt+4SpZ1YLMlsPxW0WJSocHytfnS/7xWT8Q5eHy8OVOXDv7nWHbJ2YrFYiXIRTMWKvyoFVL9A7c2GsW1KihFzlyQkILOERpk4MK0HH/cWOF2VNmIzplLKAHMwgpRUgDeUw9I9iwXhzCYYAypEsEfiIzr/AMlOfaMb/EnbRmZMMCWSQqY1HV+FHoDmY/28I4Frxx3dwqVCnt1b6LyX3NlS20Q1SZksRg0ZgkJIIor4gHNU1UHtqwFmEERs0plmalZSGJrYpBYPcV0BiOt0BgS7t1424Q44iZNSQVUoPhBJArlOrO1H4R6Iwb95EmbRU2nXmA3CIKJwDOHALkOznneCYmUXL1bUO0BCIRsuilgJNm5i4cegZ+NIYAIsMRPR5bAuwAFC93Jqmh9bRWgwMI7oOUsIZKlueVz01hIJNy/WJGHVl0FRV375+0QQ9hs6UAHZjwcv8x20Mw8orJAagcuQKDqYfiVgswb5/Pp9Y7g8b5bsKlqgsaF2sQzgG34YnqRvgJKleWsFYfVnDHS4NtPeD7S2gZhFS3B+Jc8LlqdBoIhTZoJcAgaAkk+/dzAxOHH/AFx74iDJGnO7FOWD142+ndoGVaPbvvpzhi1P332BCCad9/6hR8HVd9925wJXffducdmX4d9+0DUW777AiBkhpV/2+0KFm5Dv1hRAxTiJMmI6BElKYSJdIkpXyYcbtzhs5YNmZm4evP1hnmt3pwhEjv6d8IfImDT+B9iCbN82YCqVKYkM4UouUpPKhURwFbx6H4q2+cLhvMH/AFlumUk1uHKiOCQH9hrFV/D5Hl4aUmm/mmKukuosK/8AaEh2agjO/wASsUtWLSlRdKZYZqjMVqzMfRHsI8xUir3iKhP/AFj08vu+fgdHejb5XN/UqMDiAaLUQVE7ynU2aqlk3KjV6VOWweN94B2ZKnz/AD0oyokksAfiU26DW9XAHAE3EYzw/gl4laZUpKSSDnzJ3Uj8xU26Ga1Xe9I9K2egYeUJMkOhNyLqUo1XW5JoOQYWjocZvlSouhB+9JY8l+7L8GO1tnVnqfJFhtbbKMOJqwkCjOTVSqskatz/AGjzLDYpTqUtKV5jmWxIzb2cAh2YECwsGtDvEm1jOnBCC6EFgB+JZoS1i1veJWD2KvKlUyYlBU5ZnACdVEWD6AEfIQnDKFGwo66zxKfxx3d/mTc6689NNZS/snL2nKUneT5K2ABBNa7xdIu1KiKnzSg7iwpk0BD8d0OAQKto7mOYjZqllyVHozezQMbFLVUoezxNOfDoN83nvyWyheSSRY4LHTJqcjMAWIBLFm414e3vqcfKlHBYhKgAEyioOKghBUkuDU5gln4mmkZnYsoSQzvV+fdoF4jxqigy0uQogzDowLge/wBI5fY9vdqNHZZT9Ea5twt26j3x8wngPZoxM4FQeXJAKgR8Si7I5i6iOXOPTcHsrDyllcmShC1Bt0M4uQ1hbThHkHhmfP8ANTKlTcksnNMoCGDOah3NBTlHqey8xLAuHLGhYC5fq0J/IJVu3w5+7jkm+Xj03Zns6UHT1JEnFTVKIDgB3JcgU0p7PGB2p4WxCDMxC1SpgcrUpKuJuxAo2gJjQ7R8QyZc0ylTGKSAVZVlNnZ0vVm5fOKDxTtpJSmXLWlQVvLKTRh8KeVatyHGF4PTu6NaKhHCljLcenPn+9Au+xnTeZbrpnqZzFyFF1OGFA+rnR4RnBCWyqBajsQT6HjGq2F4YmzkoM4+XLDFI/8AUUKsa0SODjW2salHgnDZGyVb4iVFXPVn6R37vj9pbz0Zcn4ff7HOpWdSaTeyPGphfjzgOWPWNoeCkpDpCSfUH9Ixm0vDqUJUcykqfXeHSjQtHjlrV716fY0OwqpZjh/viZvLASaxNnoy0PvcftEZaY60ZxmsxeUZXFxeJISFVZoLn5iAoQaw1dmhhWjsxXOBZnhswwwRAyRIllyO+/3iRNXQ6/Tu/sOkAwcrM9SG4MdeZ6n0geKXYODrT2Y+3yg6EYywZPffdI6iYad9/tAiqCSCHcno/fdYgbGwUyubdQ3dj/j6QJUs+3ffpBlLF3Hbfb6G9oSpgalO/wBv+Is8SRlkdLD/AHCiXmam76t/+hT0jkRgNRnpYgwV6wBMPSYrRpYbO8OaGJhyQ8SKbTwttX+kmWkstAIbVQckKAOtQmnDnF5Nny0yjLnJlqAOfMoJLKZrmw6R5lfSH5gWf58Y5dXhcZ1HOMsZNcbtxjpayei7FxYNZNEOQ6QyTxYUcaRL21tFaJYloUy5r5aE5UAMqZSo0SOZ5Rkdl7fMoJSpKSlIrkLEAH1CrcoiYzFTJsxSiQPMYZSQGSPhTXg+mrxRR4XJ3OqovdW/fnu/I1W8j2OIPd/IvvD2FEvfWy81MwqAj1DubPcDnEnxFi5UtI8tzMVXgkDmNWpZg9qWNsgjypTMdwO1wpLpKT0I+cM27ghOCQk5FDUp6ZgS9ai+lYyurGd3mtyy/lyL1TcaGKfPBX4XGTQn/qCtaBNDoGb6weRjl1MxWYWDpSz0cuA9Bw4xXfySkXWDpT94dlUzCN93UtZQ00orL64/Bkt6ddT1VJPHdklHGOSxLD1+tzoLRGXifzBQL19GobFnaFJnhCmYGleR075xabLwwnrSgbyUspbvV1WIbVVKGzxps6cLahKvLu+X5+xRdTlWqqkv1/guvDknyZRXOQQqcxSSHZFwATyNaH4hZq2G0NrIkSFLSWVoElhmsKGrO/p7Q/GJXNIWwIYsEupmuSHJFwPaMd4mWVrTKQQcpANaqmKsOiR0qVcI89b0pcQusz67vy7vodKpKNtQ28vUhJmKmOVMSS6lNUm5tzh2GmZVAjKSkuxqH6QAomS90pYsW1pYkEFiItNkeFsXiEZ0SwEV3lnKDxYVUfQNHsK1WjSh/kaS5b7HAhGUpe6bPw34qk5gme8tWiroPqKj1Dc4kbS8YqEzJhkJWHqpVQeOUAgmmr1jKyfBOJI+OUnkTMH0RSCI8NT07uaWo1NFKNuqeH1jzkLTg3ba9a8m9vv8zbOV444x64LbE+K55OVctCgxzKl5ksSWSAFPmXycN6RR7R2wlYdIJSHFtRRj8+OkRsVsfFJKmKRk3vi3UlmAYhs1W4vEcSFpTlUFZ94rysRVRckJpeh6RN1b2EUp2+M56M02UrhZjU5eQJWUiyS99K68mimxSMiiBZ6H5+rPF/InS8qiq7UB+t7vxiAZ6JiSgL+JQUolRKUoS/wpIBzHgAbmsauFatcu7HzF4g0ox7ysSoAX6/t6fWIK1uYtdqy05kFCWCkucrsd4sagNRtG9IrZyQ4alK1dvbl9Y7bObFnM9O+/9wArjq4FCstSJCcQQG0PT375wF4YVRwmIyCQ4mOPDXhQEhpXPvv9Yco8Kd9+0BBPffbx3NARgJ5nTv1hRwdPrCgIKmHohkPSYrReFQIkFDa1Pd+MBliJCqFzvcYdCMZVNwz/AEg0tYJsDoAdSfp1/WGGY9teNocZYPImza82iRTvlsaFmatW5aUiZKWpI3gK/iHxDj8NufWIqEkEfiAL/PV66WgoW6h+FqD+0aniTDIVlxs7aXlHcU3EEbppfkaNRr62izXtla2SUpBIahcNehN1HKAKxn5yk0AFBdm5UcCtvcw9AKQMqiCoF6sG51tFNSzoVJapxTZMbirBYjIskKBmkKUlKR6VpR7Gr+0FVN3VMOJflx9oqkg/iS4B0p+zQP8AmC5YllPTQvytGWvw6M5JxePAvpXjisS38RyXZzcxu/B+zcsjNvhSwFFSWUCFUSlgXFxc/m4RiJpGUDX9qv6xtfC+JkzZASC05DBSLHKA2YDUEZfV4o44pK3SjyzuNw9p1cvn0LbFInolqUlIWrIcoBZTJbKRycgijl9YwGBxK076kFYS++DZRA3szFOYPqLx6KjaK0pdwQN0CoIAezM4rq4tGX8RYooQmUlQSqa5Wo0aWKM5/MX/AMWjm8EuXCp2ajlyfPuSNPEKOqGtvkSvDmzROaesKCQMstIYOxqvdADlT0ZvlHouygpUrKMjJo4Jrc+her1vGAwuJKEJQlRAYMHpRrRoU7UmzMJPloG8JamUCcxoX5lTcI5nEJ1LqvmT2zheC5f9LoUVRopRXIfi/GOElkywVLUGB8tLgAaZlEA20irxPjPCmoTNSTrlAq3J3r9IwaEDKGBbiLf6iNi1nUH2+XtHoo/xy0jHdyb78/g5av6urbBtEbUTP3ZCy6R5i86SlKSNSbF60FaHnFSvEryncJJIIIejJIDipLAkhzzrHNlYNciSSTlXNDLFHy6JPp9TEyTKJCl5fi1SrKXepq45UbWOPUVKnNqnvHp+7HZp9pKKc+ZnZ6iQEhJXYMX1u5HwpAeK+ZhUbxCjlCiAaEZQoAKNqE0fkY5tzEZ5qjYAkNzdz86ekRTiVWLGjOQHAqL+pj09lT7Oks83uca5k51NuSHpSoJcKpVncA9NOMR1LNyPWw+UF84AFkmoYjNS70p25h8yYSolKwxoASQwLhmtQd6RrKURDM9449YNiUVU6W0TRiS7euvtAFymS5NXtp3b3hRlgQhq4cpBAdx0sePr+8CU+sBJ2EI5CeIJHxzvvvWOJ777tDzEkBUIDVPfsYUA8zmYUGSMMrocgw2FFReGSqDpncYipVDgYZMVoO7wVLgOD6dYjJMFM19IZMVoOmbTLbj9X6xdSEpEp1ALJ51SGLB3dwakNV+UVEpiAKGtfnyd9PSOJmM5HGj8H4w8Xgrksk9ZSCMtDBlTVpZaktmZja3Tk1NaRVy5rKGaodzzGoeJ83HA1ewYBgCSfxEANYBPQQyYjiwwxKWCb0Nyz6s76lg8cl5FElQDAAFSWSHrUBmJ09HiunEGrNa32HdYfLUoEZasQW4HpraDUGksMTglJSDqSN1iDVOYXDGl2sYhpSQrUEG4uOYjs3H5zvBgxbK+pdXxE3gnnMklxvMGGgHbQPDBZXMmyttT02mk/wDcAr5qBMAxWOVMJVMLlgHYCmgYU4xBJeGrW0Uxo0oS1Rik/Isc5yWG2bvwbNTPIlrUy0gAB2KhoQ9yBeNhhpolBQSKE0OvB7R4qmYaGzWI0PGNRsnxBP8AKYzUqZYB8xjlQxdVwpXufnHBv+CTqzc6TWH0f0N9G/UY6aiNxhdgYOZmM1wsn8CikmxsKEnu8V2O2dIkp3EAzCXCiSopHCpZ24NGbT4tnBWdIlgh2cFRANBR2Jb0geB2/Nn4kKnzAzFhuoS9gGDA3JrFDsb+MG6lR6UuWpv0LI1rZ1Pdju/Au5iCthc/LvWObdxgk4dTULZU9TT94s5Eg/GQ2j+n6Rlf4gEpMpJscyv8QAPTeMY7OCrXEab5fbc2XE9FKUkZJSm6wknWBGHBmdm9bmPaHn8EqVLJdWVJSKEqLJB9LmtoBOSkk5bACzmvJ6t1gSJ6klwSOhaG+drrd4Mgkzi5ZdhWGqmmgNhpaConDm+p/Tl28DSKkior68IUbzO+YGarEi9W9u6Q5S71cGwv06MPpAUdHhKTVhBknARTajq1/wBIC8IqNobEZJSDISTbvv7wld992jjggVZocVm968O+zEkDIUECRw+v6xyAMldChQorLRCHAw2OgwAEEERAkmCQyFYVF4eonWvyMDFIdmhhWOSpzDpi4GDDXiSMBUrh6ZzBqg/fjAHhpMRkMEvPblwgqWMQxZ3jvm0ickaST5ogZLmGYcOqvtx5QecurMPYA1ahbhEkcjudodJJJiKtcFw87L1gyDWweaoinfCAlfGGqW/fesLTu0GSME7AbZnyqSpqwl3yvmR/ipwOoaD7c22vF+X5iUgywoOhwC+U2JLfD84qQIYSeFDFPYUtaqaVqXUs1y06c7D1CBqJ1hBcOln3t0i0UETHCYIggliH5gtT2ga2ctURAwjDYUciCR4maRzPyhkKAjA5RrCEMMdBiCR7w0KjhMNgAK/bD7woE8KAMEeOwoUKOKFChQAdBgiDWFCiUQwoOsdEKFDiiUYbChQAdeEDHIUQA4qhPChQAOakdC4UKAga8LNChRJI946FQoUAp1SoatV+f0jsKABpL9Y4RwhQoCRuZgRxjjwoUKSdEchQokBQ0x2FEANhQoUBJx4RMKFABx4UKFAB/9k="/>
          <p:cNvSpPr>
            <a:spLocks noChangeAspect="1" noChangeArrowheads="1"/>
          </p:cNvSpPr>
          <p:nvPr/>
        </p:nvSpPr>
        <p:spPr bwMode="auto">
          <a:xfrm>
            <a:off x="2483384" y="-37446"/>
            <a:ext cx="304800" cy="228601"/>
          </a:xfrm>
          <a:prstGeom prst="rect">
            <a:avLst/>
          </a:prstGeom>
          <a:noFill/>
          <a:ln w="9525">
            <a:noFill/>
            <a:miter lim="800000"/>
            <a:headEnd/>
            <a:tailEnd/>
          </a:ln>
        </p:spPr>
        <p:txBody>
          <a:bodyPr lIns="68582" tIns="34291" rIns="68582" bIns="34291" rtlCol="0"/>
          <a:lstStyle/>
          <a:p>
            <a:pPr defTabSz="685891" rtl="0" fontAlgn="base">
              <a:spcBef>
                <a:spcPct val="0"/>
              </a:spcBef>
              <a:spcAft>
                <a:spcPct val="0"/>
              </a:spcAft>
            </a:pPr>
            <a:endParaRPr lang="en-US" sz="1400" dirty="0">
              <a:solidFill>
                <a:prstClr val="black"/>
              </a:solidFill>
              <a:ea typeface="MS PGothic" charset="-128"/>
            </a:endParaRPr>
          </a:p>
        </p:txBody>
      </p:sp>
      <p:sp>
        <p:nvSpPr>
          <p:cNvPr id="125" name="AutoShape 2" descr="https://www.parstream.com/wp-content/uploads/2014/10/The-Internet-of-Things-Infographic.jpg"/>
          <p:cNvSpPr>
            <a:spLocks noChangeAspect="1" noChangeArrowheads="1"/>
          </p:cNvSpPr>
          <p:nvPr/>
        </p:nvSpPr>
        <p:spPr bwMode="auto">
          <a:xfrm>
            <a:off x="2444521" y="-37446"/>
            <a:ext cx="228660" cy="228601"/>
          </a:xfrm>
          <a:prstGeom prst="rect">
            <a:avLst/>
          </a:prstGeom>
          <a:noFill/>
        </p:spPr>
        <p:txBody>
          <a:bodyPr vert="horz" wrap="square" lIns="68586" tIns="34294" rIns="68586" bIns="34294" numCol="1" rtlCol="0" anchor="t" anchorCtr="0" compatLnSpc="1">
            <a:prstTxWarp prst="textNoShape">
              <a:avLst/>
            </a:prstTxWarp>
          </a:bodyPr>
          <a:lstStyle/>
          <a:p>
            <a:pPr defTabSz="685891" rtl="0" fontAlgn="base">
              <a:spcBef>
                <a:spcPct val="0"/>
              </a:spcBef>
              <a:spcAft>
                <a:spcPct val="0"/>
              </a:spcAft>
            </a:pPr>
            <a:endParaRPr lang="en-US" sz="1400" dirty="0">
              <a:solidFill>
                <a:prstClr val="black"/>
              </a:solidFill>
            </a:endParaRPr>
          </a:p>
        </p:txBody>
      </p:sp>
      <p:sp>
        <p:nvSpPr>
          <p:cNvPr id="136" name="TextBox 135"/>
          <p:cNvSpPr txBox="1"/>
          <p:nvPr/>
        </p:nvSpPr>
        <p:spPr>
          <a:xfrm>
            <a:off x="6119009" y="1844376"/>
            <a:ext cx="2091945" cy="438590"/>
          </a:xfrm>
          <a:prstGeom prst="rect">
            <a:avLst/>
          </a:prstGeom>
          <a:noFill/>
        </p:spPr>
        <p:txBody>
          <a:bodyPr wrap="square" lIns="68586" tIns="34294" rIns="68586" bIns="34294" rtlCol="0">
            <a:spAutoFit/>
          </a:bodyPr>
          <a:lstStyle/>
          <a:p>
            <a:pPr algn="ctr" defTabSz="685891" rtl="0" fontAlgn="base">
              <a:spcBef>
                <a:spcPct val="0"/>
              </a:spcBef>
              <a:spcAft>
                <a:spcPct val="0"/>
              </a:spcAft>
            </a:pPr>
            <a:r>
              <a:rPr lang="ru" sz="1200" dirty="0">
                <a:solidFill>
                  <a:srgbClr val="626469"/>
                </a:solidFill>
                <a:cs typeface="Arial" pitchFamily="34" charset="0"/>
              </a:rPr>
              <a:t>Локальные</a:t>
            </a:r>
            <a:br>
              <a:rPr lang="ru" sz="1200" dirty="0">
                <a:solidFill>
                  <a:srgbClr val="626469"/>
                </a:solidFill>
                <a:cs typeface="Arial" pitchFamily="34" charset="0"/>
              </a:rPr>
            </a:br>
            <a:r>
              <a:rPr lang="ru" sz="1200" dirty="0">
                <a:solidFill>
                  <a:srgbClr val="626469"/>
                </a:solidFill>
                <a:cs typeface="Arial" pitchFamily="34" charset="0"/>
              </a:rPr>
              <a:t>(или микро-ЦОДы)</a:t>
            </a:r>
          </a:p>
        </p:txBody>
      </p:sp>
      <p:sp>
        <p:nvSpPr>
          <p:cNvPr id="59" name="TextBox 58"/>
          <p:cNvSpPr txBox="1"/>
          <p:nvPr/>
        </p:nvSpPr>
        <p:spPr>
          <a:xfrm>
            <a:off x="3409769" y="1841024"/>
            <a:ext cx="2053434" cy="253924"/>
          </a:xfrm>
          <a:prstGeom prst="rect">
            <a:avLst/>
          </a:prstGeom>
          <a:noFill/>
        </p:spPr>
        <p:txBody>
          <a:bodyPr wrap="square" lIns="68586" tIns="34294" rIns="68586" bIns="34294" rtlCol="0">
            <a:spAutoFit/>
          </a:bodyPr>
          <a:lstStyle/>
          <a:p>
            <a:pPr algn="ctr" defTabSz="685891" rtl="0" fontAlgn="base">
              <a:spcBef>
                <a:spcPct val="0"/>
              </a:spcBef>
              <a:spcAft>
                <a:spcPct val="0"/>
              </a:spcAft>
            </a:pPr>
            <a:r>
              <a:rPr lang="ru" sz="1200" dirty="0">
                <a:solidFill>
                  <a:srgbClr val="626469"/>
                </a:solidFill>
                <a:cs typeface="Arial" pitchFamily="34" charset="0"/>
              </a:rPr>
              <a:t>Региональные ЦОДы</a:t>
            </a:r>
          </a:p>
        </p:txBody>
      </p:sp>
      <p:sp>
        <p:nvSpPr>
          <p:cNvPr id="2" name="AutoShape 2" descr="data:image/jpeg;base64,/9j/4AAQSkZJRgABAQAAAQABAAD/2wCEAAkGBxQSEBQUEBQUFBUUFBUQFBQUFBAVFBQUFRUWFhUVFBQZHCggGBolHBQUITEhJSksLi4uFx8zODMwNygtLysBCgoKDg0NFA8PFC0cHBksLCsrNzEtLDgsOCw3LCwsNCwrKys3LCwsLCsrNzcrLDcsLCwsKyswLCsrKysrKywsN//AABEIAMgAyAMBIgACEQEDEQH/xAAcAAEAAQUBAQAAAAAAAAAAAAAAAwECBAcIBgX/xABPEAABAwIBBgcJDAcHBQAAAAABAAIDBBESBSExQVFxBgciYYGRsRMUMlJTcpLB0SNCdIKToaKzwtLh8CQzNENEYmMWJXOjstPxFRc1VIP/xAAYAQEBAQEBAAAAAAAAAAAAAAAAAQIEA//EAB4RAQEBAAIBBQAAAAAAAAAAAAABEQIxEgMEIVFh/9oADAMBAAIRAxEAPwDeKIiAiIgIiICIiAiIgIiICIiAiIgIiICIiAiIgIiICIiAiIgKiLmXhBXvlrKh0ri8tqJ42lxcbMZM9rWjPmAAGZB00XW0rCqMsQM8OaJu+RgPVdcuVUTC0nubL7tKvo6eMtzxg25yFcHRtRw3oGeFVw32B1+xYM3GXk1v8RfzWSHsC0QKaHyf0irhTw+T+k5MG6ZeNnJ40OldujPrXz5+OSlHgQTu39yaP9RWqBBD5P6blXveHxbfGKYNmnjmj1Uj+mVg+ypG8cceulk+UZ7Fq7uEOw+mU7hFsd6ZQbWbxwQ/+tL6Uakbxu0+unn6DD95al72i2P9M+xO9Y9j/T/BMG4GcbNMdMNQOiH76qONem8hU9VP/uLUAp2fz+mPYqiFuoyemPupg3IzjQpj+5nHRD99TN4yKc/u5+qP760LU15jJw3NwW8ok25xa2cLNjqrAeFfznIN6M4f0595L1R/eWRHw0gOhsvot9RWlsh5RPfMDTna6aONwcSQWucGn5iticDp8VLC82LnMuXENLjnOkqD18PCWN3gslO5l+wrMiyq0nwXjeAPWviuqCdJKhe+99OjxsP0tSD1zTcX251VRweC3cOfUpEBERAREQFy3lth77qwBciqqrDb7vIupFy7l2VprapzXAA1M5BNxmMrzmNlYMrLWS4oqZjmPLnvFzZ7HAtN89hnacw67L49A/MVNhc7WHX2FpJ36ysOh2FEZxcqXVqoqJMS9FwGoGzyVTTCJndzgbHiDT3PG+THIMRtcNbr2BeZJXpOAmXY6KWZ8rS8SsjYA3BdpYXm/KI04vmQeyp+DLHyxB9Gxoc1rJQ2MAMeA8PeHWIcL4TpaRm03VavgjTMoHyPhaJQyZ1y0AjCH4cwtawaD1q4cY1N5OT0Ic3+YoMr8PKaSnljayTE+N8YJEYAxi2ezzzdSXl+LjXAOZLqLEl0RLiVwcobqj3ZiivkVxu8DafWvR0mSnSUz58dsOfBhvdoJ0vvm8E6iOdeXebzNHSvuRVLw0saXYSbloLsJO0tBsdAUE+S3WqIDsmiPU8LY3AeW1DTD+k31rWdNiE0RItaWM59PhDUvdcEai1HAP6bVB7XumlWyyjCSdni4vo618ltYo6+twxPOweNh+lqQbPg8Fu4c2rYr1FSnkN81vYFKgIiICIiAuSq02nmzke7S/WOXWq5KykP0if/ABpfrHKwRiTbbqCupncreolWJ3KCqM8lLqwlUugvRWgqt0F11W6sS6CQFVuo8SriQX4lbO7klW4lHUu5KDDAAdfPfmNlK6oJ/EuPaVEiDJybJaeM5hytQA1Fez4Pz2poh/IF4andaRh5/UV6jJc1oI/MHYor0ratY2WK33CTzdl/m1r5vfCw8s1PuEnmnSbfOg6PpP1bPNb2BSqKk/Vs81vYFKoCIiAiIgLkvKn7VUfCJx1SvXWi5Ly1mq6n4TUfXPVgxrq0HOqEql1UZ2JLqNpzL7eQ+DklU1zmPjYBe2N1rkW6tIzqWrJb0+TdVBVrhYkHSDY7wmJEX4lTEq0NK17LuuTc6ztWYMmx7D6RXXPa3Jd7JLWDiTErq6mbG9obexaTnN9aiXh6nDwuCQOUVScwVwKjqFgRBVVAhRVAeU3f6l92gl9xZ5oXn3aRvX3Mjw44xd7I2tYHOe82DRmG8m5GYLIyzKocv2jjfG57e64CXRtzuj886Ab6tIWPVVMZ7p3EvLW3bieA0uIGchoJsM+YXK802NzXzd0BBLHO5Yc0kONw6xz2OlB2RS+A3zW9gUqipfAb5rewKVAREQEREBclZd/bKr4VUfXPXWq5K4QfttX8KqfrnqwYaogCrZVGTHoX1cl5blp2ObGW2fYkOaDYjWPm6l6LgFkOnqaZzpWYnNkLb3cM1mkaN69DPwOo2tLjE4gamvfftWastnTVR/FWrZv9lqHyUo/+j/vKn9kqA+9mHx3H1qefH7TWv6HkssSNZzHaVltm/NwvZngdQ7Zx0/grTwJoj+8qB6PrYume8uZ8EudV4PKLsTmnYCNI28yxVsT+wlFqqKkfJf7amp+LimkvgqZs2m4i1/FHOvHl6s53RrYKGXStozcV8TWl3fMgABcSY2HMBfaFqw6VIqtlaVeFRyIgk1b0lic9sbWBzja4DWlxNiL5hs035lSbVvX0MjZZkp7iJ2AzQuiLh4WG4cQ06r2UqsWE8iXnc7sUGVcoyTzzSyvc9z48Rc43OjNuCuiPIkttd2KzKdayeWeSGJsMeDC2MEkADMDfag7Bp/Ab5o7FIrIRyRuHYr0BERAREQFyZwjH6dV/C6n6966zXJnCQ/p9Z8Lqfr5FYMFqORqFVHtuLTLEUPd2zyMjDu5uZjIFyMYdbrb1L38WX6U/xEPyjPauf66Mlotns7t/4WW2kJFw24OggX7Fmq6AjyzTnRUQ/Kx+1TtylCdEsR3SRn1rnoUZ8R3on2KpozrYfRKYOimVMR0OjPxmFStaw6MJ9Erm11KNbfmVnerPFHUEwdM97N8Rvoj2K6OIN0NAvpsAFzOyIDwbDdmUzJnDQ9w3OcPWpg6B4VVPc6KodsiePSGH1rnwKZ08hbYySFua4L3lp3i9lE0KwXBUcVcrSqjHn1b1Pkx0DeXU4jgjJjY02xyEgAE6hYkqCcZhvCpTZLfUOYxhDQAXve7M2Ng0udzKVVYQcEltN3W51l1/c2QOigBwgFz5HeHK/CRiPitFyAOck5yr5Y42nDDiLRmxOzOcdbre9udWpYtb+rduKDr2PQNwVyo1VQEREBERAXJnCYf3hWfC6n6966zXKHCwWyjWfCp/rXKwfNCFUCqiLoHWPqOcKZz/AOVvUscG2fmVGuJ16dltl0VkAt8VvzqRpb4g63e1YjSduzxdauBdt2aht3oM0SjZ9J/tV3dvO+UesG7tv0efeq3d+R+KDO7tzy9Ep9ip3QbZemQH7KxA93N1FUD3c2rU7WiMuaW7bZ+kg9VgFjBXY7jOrUVUq1CVRERVIzDeFdS+CN1vz1K2q0dIVac8gKKyAoKw+5u3HsUoKxqp3Idf87udB2GioFVAREQEREBcp8Mh/eVZ8Jm/1ldWLlfhyzDlSsadPfDz6VnD5nBB8UK4KllUBVCyspnXaOgaRsUoGdRUhzW2OI0hFXj2eKqtHq1N2qrTo+LragHq8XagFvNt1DaFcW823VtCFvNt1N2qpZzbdQ2IKAdo1c29XMGj4up2086Nb2jUdm9VY37Opw286Cn517TtQhXNGnedvrVCEFiBVVQEEFWOT0hUpTyArqscnpCsp/BCgmvmUUngvzA8h2nzSpCvv8B+D3ftWI3X7kyz5ba26mE6sRBG4FSrLldOtKuUMF7Z1MqgiIgIiIC5o4x2D/q9bfyrT/lRrpdc08ZP/l6z/Eb9VGg8yY7IGr0VRFTChaWkGclp0uxfzAjRbT1DavhubrQR4VNBGwDOHXJJNnADqLSrLKzGceG9hYHrv7FRkFkf9QfHYfsKncotsg6Iz7FjYztGrWNapjO0fNtsgyjTxH379emJh0/HQ08flDr/AHI1/HWKXnm17NXShcfyPxQZYpmeU588Z2W1OKvjpWZvdG6veyDQsNrjsVzZDs2bdfQgkItfee1WOS+ZWSPsLlAVQ5Rx3dn0BfVpMkyuhdM1hMbTYuzdJA0kDaoPm1ERw3OaxGbp2qKnbyQsyozs6u0LHphyRuWpBLBA57msYC5ziGtaNJJNgAuguAPBhtHAGZi88qR3jPPqGgLxfFVwZ/i5RnPJhBGge+k6dA6dq3DSRWClE7QqoigIiICIqIKrmfjOkH/WKsXHhszXHkmLphYFfQtk8NrXb2g9qDlVhG1SkZl0RWZBhAuYITvijPqWi8ucHqhtTMWwvDDK9zMLeThLiW2A1WKD5lldFC0klxdewAw2573uNyPhlacLmOBOotdc30WCOimGmJ43xyDtCoqYo/Gk1amHR0hWmnZ5R/yTT9tQSSuHhC28EKEVg5usIMzvRnlTr0xbfjIaJh/et16Y36xZYrai+odak7pzIJ20LdUsem/gyDVbYquoLNNpIzYDRjF7X0AqFsvMpBNzII3NWJXjkb7KeorGsIDr59gUM7w8C20FBkxNzBfcoMuSRU74W2s8WvrAN721e+K+GybmUnfNhchQXTt5PSO0L6fAbg8a2drDcRss+Ujxb5mjndYjoJX0ckcDamria9gaxjzmLyb2B04RpC29wL4KMo4RGzPnxOeRYvdtI1cwWtxH2sm0YaAAAAAAANAAzABfVAVGMsrllRERAREQEREBUsqogikhB0r5WVMjl8TxEWtkLSGOcLtDrZiQvtIg5+k4uMtPqA7u2EtN+6OmuBuAGjTydC2zDwcsxoe4OeGgOcBYOdbOQNWdenslkHlZuDx1FfPm4Lk6RfeLr3VkwoNbV3AgSRvbha0uaQHYAcJ1H8leWdxTTap2HfE4fbK3jgCYAg0WeKqpGiWI7xIPUVG/iyqxriPS/wBbVvjAFTAEGhYeKWaWVjqh7WMZe7Y87n3tmv73f/yvUf8Abim8jbcXe1bSwBO5hBp3L3A2gpIDNUh0cYIFw6U3J0AAaSvA8G63J0lXgqBMYb3YTYaHAjG0Ekg+rnzdOVNGyRhZIxr2uzFrgHNO8FecPFzkzFi7zhvp0G3VdB9nJcEZja6ItcwgFhba2HVbmX0Gtso6anbGwMjaGNaLNa0AADYAFKgIiICIiAiIgIiICIiAiIgIiICIiAiIgIiICIiAiIgIiICIiAiIgIiIP//Z"/>
          <p:cNvSpPr>
            <a:spLocks noChangeAspect="1" noChangeArrowheads="1"/>
          </p:cNvSpPr>
          <p:nvPr/>
        </p:nvSpPr>
        <p:spPr bwMode="auto">
          <a:xfrm>
            <a:off x="2396712" y="-108346"/>
            <a:ext cx="228660" cy="228601"/>
          </a:xfrm>
          <a:prstGeom prst="rect">
            <a:avLst/>
          </a:prstGeom>
          <a:noFill/>
        </p:spPr>
        <p:txBody>
          <a:bodyPr vert="horz" wrap="square" lIns="68586" tIns="34294" rIns="68586" bIns="34294" numCol="1" rtlCol="0" anchor="t" anchorCtr="0" compatLnSpc="1">
            <a:prstTxWarp prst="textNoShape">
              <a:avLst/>
            </a:prstTxWarp>
          </a:bodyPr>
          <a:lstStyle/>
          <a:p>
            <a:pPr defTabSz="685891" rtl="0" fontAlgn="base">
              <a:spcBef>
                <a:spcPct val="0"/>
              </a:spcBef>
              <a:spcAft>
                <a:spcPct val="0"/>
              </a:spcAft>
            </a:pPr>
            <a:endParaRPr lang="en-US" sz="1400" dirty="0">
              <a:solidFill>
                <a:prstClr val="black"/>
              </a:solidFill>
            </a:endParaRPr>
          </a:p>
        </p:txBody>
      </p:sp>
      <p:sp>
        <p:nvSpPr>
          <p:cNvPr id="4" name="AutoShape 4" descr="data:image/jpeg;base64,/9j/4AAQSkZJRgABAQAAAQABAAD/2wCEAAkGBxQSEBQUEBQUFBUUFBUQFBQUFBAVFBQUFRUWFhUVFBQZHCggGBolHBQUITEhJSksLi4uFx8zODMwNygtLysBCgoKDg0NFA8PFC0cHBksLCsrNzEtLDgsOCw3LCwsNCwrKys3LCwsLCsrNzcrLDcsLCwsKyswLCsrKysrKywsN//AABEIAMgAyAMBIgACEQEDEQH/xAAcAAEAAQUBAQAAAAAAAAAAAAAAAwECBAcIBgX/xABPEAABAwIBBgcJDAcHBQAAAAABAAIDBBESBSExQVFxBgciYYGRsRMUMlJTcpLB0SNCdIKToaKzwtLh8CQzNENEYmMWJXOjstPxFRc1VIP/xAAYAQEBAQEBAAAAAAAAAAAAAAAAAQIEA//EAB4RAQEBAAIBBQAAAAAAAAAAAAABEQIxEgMEIVFh/9oADAMBAAIRAxEAPwDeKIiAiIgIiICIiAiIgIiICIiAiIgIiICIiAiIgIiICIiAiIgKiLmXhBXvlrKh0ri8tqJ42lxcbMZM9rWjPmAAGZB00XW0rCqMsQM8OaJu+RgPVdcuVUTC0nubL7tKvo6eMtzxg25yFcHRtRw3oGeFVw32B1+xYM3GXk1v8RfzWSHsC0QKaHyf0irhTw+T+k5MG6ZeNnJ40OldujPrXz5+OSlHgQTu39yaP9RWqBBD5P6blXveHxbfGKYNmnjmj1Uj+mVg+ypG8cceulk+UZ7Fq7uEOw+mU7hFsd6ZQbWbxwQ/+tL6Uakbxu0+unn6DD95al72i2P9M+xO9Y9j/T/BMG4GcbNMdMNQOiH76qONem8hU9VP/uLUAp2fz+mPYqiFuoyemPupg3IzjQpj+5nHRD99TN4yKc/u5+qP760LU15jJw3NwW8ok25xa2cLNjqrAeFfznIN6M4f0595L1R/eWRHw0gOhsvot9RWlsh5RPfMDTna6aONwcSQWucGn5iticDp8VLC82LnMuXENLjnOkqD18PCWN3gslO5l+wrMiyq0nwXjeAPWviuqCdJKhe+99OjxsP0tSD1zTcX251VRweC3cOfUpEBERAREQFy3lth77qwBciqqrDb7vIupFy7l2VprapzXAA1M5BNxmMrzmNlYMrLWS4oqZjmPLnvFzZ7HAtN89hnacw67L49A/MVNhc7WHX2FpJ36ysOh2FEZxcqXVqoqJMS9FwGoGzyVTTCJndzgbHiDT3PG+THIMRtcNbr2BeZJXpOAmXY6KWZ8rS8SsjYA3BdpYXm/KI04vmQeyp+DLHyxB9Gxoc1rJQ2MAMeA8PeHWIcL4TpaRm03VavgjTMoHyPhaJQyZ1y0AjCH4cwtawaD1q4cY1N5OT0Ic3+YoMr8PKaSnljayTE+N8YJEYAxi2ezzzdSXl+LjXAOZLqLEl0RLiVwcobqj3ZiivkVxu8DafWvR0mSnSUz58dsOfBhvdoJ0vvm8E6iOdeXebzNHSvuRVLw0saXYSbloLsJO0tBsdAUE+S3WqIDsmiPU8LY3AeW1DTD+k31rWdNiE0RItaWM59PhDUvdcEai1HAP6bVB7XumlWyyjCSdni4vo618ltYo6+twxPOweNh+lqQbPg8Fu4c2rYr1FSnkN81vYFKgIiICIiAuSq02nmzke7S/WOXWq5KykP0if/ABpfrHKwRiTbbqCupncreolWJ3KCqM8lLqwlUugvRWgqt0F11W6sS6CQFVuo8SriQX4lbO7klW4lHUu5KDDAAdfPfmNlK6oJ/EuPaVEiDJybJaeM5hytQA1Fez4Pz2poh/IF4andaRh5/UV6jJc1oI/MHYor0ratY2WK33CTzdl/m1r5vfCw8s1PuEnmnSbfOg6PpP1bPNb2BSqKk/Vs81vYFKoCIiAiIgLkvKn7VUfCJx1SvXWi5Ly1mq6n4TUfXPVgxrq0HOqEql1UZ2JLqNpzL7eQ+DklU1zmPjYBe2N1rkW6tIzqWrJb0+TdVBVrhYkHSDY7wmJEX4lTEq0NK17LuuTc6ztWYMmx7D6RXXPa3Jd7JLWDiTErq6mbG9obexaTnN9aiXh6nDwuCQOUVScwVwKjqFgRBVVAhRVAeU3f6l92gl9xZ5oXn3aRvX3Mjw44xd7I2tYHOe82DRmG8m5GYLIyzKocv2jjfG57e64CXRtzuj886Ab6tIWPVVMZ7p3EvLW3bieA0uIGchoJsM+YXK802NzXzd0BBLHO5Yc0kONw6xz2OlB2RS+A3zW9gUqipfAb5rewKVAREQEREBclZd/bKr4VUfXPXWq5K4QfttX8KqfrnqwYaogCrZVGTHoX1cl5blp2ObGW2fYkOaDYjWPm6l6LgFkOnqaZzpWYnNkLb3cM1mkaN69DPwOo2tLjE4gamvfftWastnTVR/FWrZv9lqHyUo/+j/vKn9kqA+9mHx3H1qefH7TWv6HkssSNZzHaVltm/NwvZngdQ7Zx0/grTwJoj+8qB6PrYume8uZ8EudV4PKLsTmnYCNI28yxVsT+wlFqqKkfJf7amp+LimkvgqZs2m4i1/FHOvHl6s53RrYKGXStozcV8TWl3fMgABcSY2HMBfaFqw6VIqtlaVeFRyIgk1b0lic9sbWBzja4DWlxNiL5hs035lSbVvX0MjZZkp7iJ2AzQuiLh4WG4cQ06r2UqsWE8iXnc7sUGVcoyTzzSyvc9z48Rc43OjNuCuiPIkttd2KzKdayeWeSGJsMeDC2MEkADMDfag7Bp/Ab5o7FIrIRyRuHYr0BERAREQFyZwjH6dV/C6n6966zXJnCQ/p9Z8Lqfr5FYMFqORqFVHtuLTLEUPd2zyMjDu5uZjIFyMYdbrb1L38WX6U/xEPyjPauf66Mlotns7t/4WW2kJFw24OggX7Fmq6AjyzTnRUQ/Kx+1TtylCdEsR3SRn1rnoUZ8R3on2KpozrYfRKYOimVMR0OjPxmFStaw6MJ9Erm11KNbfmVnerPFHUEwdM97N8Rvoj2K6OIN0NAvpsAFzOyIDwbDdmUzJnDQ9w3OcPWpg6B4VVPc6KodsiePSGH1rnwKZ08hbYySFua4L3lp3i9lE0KwXBUcVcrSqjHn1b1Pkx0DeXU4jgjJjY02xyEgAE6hYkqCcZhvCpTZLfUOYxhDQAXve7M2Ng0udzKVVYQcEltN3W51l1/c2QOigBwgFz5HeHK/CRiPitFyAOck5yr5Y42nDDiLRmxOzOcdbre9udWpYtb+rduKDr2PQNwVyo1VQEREBERAXJnCYf3hWfC6n6966zXKHCwWyjWfCp/rXKwfNCFUCqiLoHWPqOcKZz/AOVvUscG2fmVGuJ16dltl0VkAt8VvzqRpb4g63e1YjSduzxdauBdt2aht3oM0SjZ9J/tV3dvO+UesG7tv0efeq3d+R+KDO7tzy9Ep9ip3QbZemQH7KxA93N1FUD3c2rU7WiMuaW7bZ+kg9VgFjBXY7jOrUVUq1CVRERVIzDeFdS+CN1vz1K2q0dIVac8gKKyAoKw+5u3HsUoKxqp3Idf87udB2GioFVAREQEREBcp8Mh/eVZ8Jm/1ldWLlfhyzDlSsadPfDz6VnD5nBB8UK4KllUBVCyspnXaOgaRsUoGdRUhzW2OI0hFXj2eKqtHq1N2qrTo+LragHq8XagFvNt1DaFcW823VtCFvNt1N2qpZzbdQ2IKAdo1c29XMGj4up2086Nb2jUdm9VY37Opw286Cn517TtQhXNGnedvrVCEFiBVVQEEFWOT0hUpTyArqscnpCsp/BCgmvmUUngvzA8h2nzSpCvv8B+D3ftWI3X7kyz5ba26mE6sRBG4FSrLldOtKuUMF7Z1MqgiIgIiIC5o4x2D/q9bfyrT/lRrpdc08ZP/l6z/Eb9VGg8yY7IGr0VRFTChaWkGclp0uxfzAjRbT1DavhubrQR4VNBGwDOHXJJNnADqLSrLKzGceG9hYHrv7FRkFkf9QfHYfsKncotsg6Iz7FjYztGrWNapjO0fNtsgyjTxH379emJh0/HQ08flDr/AHI1/HWKXnm17NXShcfyPxQZYpmeU588Z2W1OKvjpWZvdG6veyDQsNrjsVzZDs2bdfQgkItfee1WOS+ZWSPsLlAVQ5Rx3dn0BfVpMkyuhdM1hMbTYuzdJA0kDaoPm1ERw3OaxGbp2qKnbyQsyozs6u0LHphyRuWpBLBA57msYC5ziGtaNJJNgAuguAPBhtHAGZi88qR3jPPqGgLxfFVwZ/i5RnPJhBGge+k6dA6dq3DSRWClE7QqoigIiICIqIKrmfjOkH/WKsXHhszXHkmLphYFfQtk8NrXb2g9qDlVhG1SkZl0RWZBhAuYITvijPqWi8ucHqhtTMWwvDDK9zMLeThLiW2A1WKD5lldFC0klxdewAw2573uNyPhlacLmOBOotdc30WCOimGmJ43xyDtCoqYo/Gk1amHR0hWmnZ5R/yTT9tQSSuHhC28EKEVg5usIMzvRnlTr0xbfjIaJh/et16Y36xZYrai+odak7pzIJ20LdUsem/gyDVbYquoLNNpIzYDRjF7X0AqFsvMpBNzII3NWJXjkb7KeorGsIDr59gUM7w8C20FBkxNzBfcoMuSRU74W2s8WvrAN721e+K+GybmUnfNhchQXTt5PSO0L6fAbg8a2drDcRss+Ujxb5mjndYjoJX0ckcDamria9gaxjzmLyb2B04RpC29wL4KMo4RGzPnxOeRYvdtI1cwWtxH2sm0YaAAAAAAANAAzABfVAVGMsrllRERAREQEREBUsqogikhB0r5WVMjl8TxEWtkLSGOcLtDrZiQvtIg5+k4uMtPqA7u2EtN+6OmuBuAGjTydC2zDwcsxoe4OeGgOcBYOdbOQNWdenslkHlZuDx1FfPm4Lk6RfeLr3VkwoNbV3AgSRvbha0uaQHYAcJ1H8leWdxTTap2HfE4fbK3jgCYAg0WeKqpGiWI7xIPUVG/iyqxriPS/wBbVvjAFTAEGhYeKWaWVjqh7WMZe7Y87n3tmv73f/yvUf8Abim8jbcXe1bSwBO5hBp3L3A2gpIDNUh0cYIFw6U3J0AAaSvA8G63J0lXgqBMYb3YTYaHAjG0Ekg+rnzdOVNGyRhZIxr2uzFrgHNO8FecPFzkzFi7zhvp0G3VdB9nJcEZja6ItcwgFhba2HVbmX0Gtso6anbGwMjaGNaLNa0AADYAFKgIiICIiAiIgIiICIiAiIgIiICIiAiIgIiICIiAiIgIiICIiAiIgIiIP//Z"/>
          <p:cNvSpPr>
            <a:spLocks noChangeAspect="1" noChangeArrowheads="1"/>
          </p:cNvSpPr>
          <p:nvPr/>
        </p:nvSpPr>
        <p:spPr bwMode="auto">
          <a:xfrm>
            <a:off x="2396712" y="-108346"/>
            <a:ext cx="228660" cy="228601"/>
          </a:xfrm>
          <a:prstGeom prst="rect">
            <a:avLst/>
          </a:prstGeom>
          <a:noFill/>
        </p:spPr>
        <p:txBody>
          <a:bodyPr vert="horz" wrap="square" lIns="68586" tIns="34294" rIns="68586" bIns="34294" numCol="1" rtlCol="0" anchor="t" anchorCtr="0" compatLnSpc="1">
            <a:prstTxWarp prst="textNoShape">
              <a:avLst/>
            </a:prstTxWarp>
          </a:bodyPr>
          <a:lstStyle/>
          <a:p>
            <a:pPr defTabSz="685891" rtl="0" fontAlgn="base">
              <a:spcBef>
                <a:spcPct val="0"/>
              </a:spcBef>
              <a:spcAft>
                <a:spcPct val="0"/>
              </a:spcAft>
            </a:pPr>
            <a:endParaRPr lang="en-US" sz="1400" dirty="0">
              <a:solidFill>
                <a:prstClr val="black"/>
              </a:solidFill>
            </a:endParaRPr>
          </a:p>
        </p:txBody>
      </p:sp>
      <p:pic>
        <p:nvPicPr>
          <p:cNvPr id="1030" name="Picture 6" descr="http://sfdata.startupweekend.org/files/2014/05/Fotolia_41498462_M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59229" y="2382518"/>
            <a:ext cx="793837" cy="6778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2l6uygi1pgnys.cloudfront.net/v1/images/static/features/social-networks-masthead.20131010231035.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482800" y="3166838"/>
            <a:ext cx="697460" cy="2999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cdn4.tincanapi.com/wp-content/uploads/2012/09/mobile-device-story.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2132" y="3035742"/>
            <a:ext cx="617991" cy="54427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91259" y="1826067"/>
            <a:ext cx="1694831" cy="438590"/>
          </a:xfrm>
          <a:prstGeom prst="rect">
            <a:avLst/>
          </a:prstGeom>
          <a:noFill/>
        </p:spPr>
        <p:txBody>
          <a:bodyPr wrap="square" lIns="68586" tIns="34294" rIns="68586" bIns="34294" rtlCol="0">
            <a:spAutoFit/>
          </a:bodyPr>
          <a:lstStyle/>
          <a:p>
            <a:pPr algn="ctr" defTabSz="685891" rtl="0" fontAlgn="base">
              <a:spcBef>
                <a:spcPct val="0"/>
              </a:spcBef>
              <a:spcAft>
                <a:spcPct val="0"/>
              </a:spcAft>
            </a:pPr>
            <a:r>
              <a:rPr lang="ru" sz="1200" dirty="0">
                <a:solidFill>
                  <a:srgbClr val="626469"/>
                </a:solidFill>
                <a:cs typeface="Arial" pitchFamily="34" charset="0"/>
              </a:rPr>
              <a:t>Централизованный облачный ЦОД</a:t>
            </a:r>
          </a:p>
        </p:txBody>
      </p:sp>
      <p:pic>
        <p:nvPicPr>
          <p:cNvPr id="128" name="Picture 12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50499" y="2338614"/>
            <a:ext cx="1197351" cy="939677"/>
          </a:xfrm>
          <a:prstGeom prst="rect">
            <a:avLst/>
          </a:prstGeom>
        </p:spPr>
      </p:pic>
      <p:sp>
        <p:nvSpPr>
          <p:cNvPr id="43" name="Cloud 42"/>
          <p:cNvSpPr/>
          <p:nvPr/>
        </p:nvSpPr>
        <p:spPr>
          <a:xfrm>
            <a:off x="535211" y="2326412"/>
            <a:ext cx="2048504" cy="1440563"/>
          </a:xfrm>
          <a:prstGeom prst="cloud">
            <a:avLst/>
          </a:prstGeom>
          <a:noFill/>
          <a:ln>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91" rtl="0" fontAlgn="base">
              <a:spcBef>
                <a:spcPct val="0"/>
              </a:spcBef>
              <a:spcAft>
                <a:spcPct val="0"/>
              </a:spcAft>
            </a:pPr>
            <a:endParaRPr lang="en-US" sz="1400" dirty="0">
              <a:solidFill>
                <a:prstClr val="white"/>
              </a:solidFill>
            </a:endParaRPr>
          </a:p>
        </p:txBody>
      </p:sp>
      <p:pic>
        <p:nvPicPr>
          <p:cNvPr id="31" name="Picture 3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467942" y="2063201"/>
            <a:ext cx="2059712" cy="1569182"/>
          </a:xfrm>
          <a:prstGeom prst="rect">
            <a:avLst/>
          </a:prstGeom>
        </p:spPr>
      </p:pic>
      <p:sp>
        <p:nvSpPr>
          <p:cNvPr id="6" name="Rounded Rectangle 5"/>
          <p:cNvSpPr/>
          <p:nvPr/>
        </p:nvSpPr>
        <p:spPr>
          <a:xfrm>
            <a:off x="331555" y="1674337"/>
            <a:ext cx="2438384" cy="21361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endParaRPr lang="en-US" dirty="0">
              <a:solidFill>
                <a:prstClr val="white"/>
              </a:solidFill>
            </a:endParaRPr>
          </a:p>
        </p:txBody>
      </p:sp>
      <p:sp>
        <p:nvSpPr>
          <p:cNvPr id="35" name="Rounded Rectangle 34"/>
          <p:cNvSpPr/>
          <p:nvPr/>
        </p:nvSpPr>
        <p:spPr>
          <a:xfrm>
            <a:off x="3175249" y="1714796"/>
            <a:ext cx="2427407" cy="209571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endParaRPr lang="en-US" dirty="0">
              <a:solidFill>
                <a:prstClr val="white"/>
              </a:solidFill>
            </a:endParaRPr>
          </a:p>
        </p:txBody>
      </p:sp>
      <p:sp>
        <p:nvSpPr>
          <p:cNvPr id="37" name="Rounded Rectangle 36"/>
          <p:cNvSpPr/>
          <p:nvPr/>
        </p:nvSpPr>
        <p:spPr>
          <a:xfrm>
            <a:off x="5947958" y="1709906"/>
            <a:ext cx="2478195" cy="210060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endParaRPr lang="en-US" dirty="0">
              <a:solidFill>
                <a:prstClr val="white"/>
              </a:solidFill>
            </a:endParaRPr>
          </a:p>
        </p:txBody>
      </p:sp>
      <p:sp>
        <p:nvSpPr>
          <p:cNvPr id="7" name="Oval 6"/>
          <p:cNvSpPr/>
          <p:nvPr/>
        </p:nvSpPr>
        <p:spPr>
          <a:xfrm>
            <a:off x="254024" y="1566367"/>
            <a:ext cx="303107" cy="303028"/>
          </a:xfrm>
          <a:prstGeom prst="ellipse">
            <a:avLst/>
          </a:prstGeom>
          <a:solidFill>
            <a:srgbClr val="9FA0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a:solidFill>
                  <a:prstClr val="white"/>
                </a:solidFill>
              </a:rPr>
              <a:t>1</a:t>
            </a:r>
          </a:p>
        </p:txBody>
      </p:sp>
      <p:sp>
        <p:nvSpPr>
          <p:cNvPr id="40" name="Oval 39"/>
          <p:cNvSpPr/>
          <p:nvPr/>
        </p:nvSpPr>
        <p:spPr>
          <a:xfrm>
            <a:off x="3115240" y="1571257"/>
            <a:ext cx="303107" cy="303028"/>
          </a:xfrm>
          <a:prstGeom prst="ellipse">
            <a:avLst/>
          </a:prstGeom>
          <a:solidFill>
            <a:srgbClr val="9FA0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a:solidFill>
                  <a:prstClr val="white"/>
                </a:solidFill>
              </a:rPr>
              <a:t>2</a:t>
            </a:r>
          </a:p>
        </p:txBody>
      </p:sp>
      <p:sp>
        <p:nvSpPr>
          <p:cNvPr id="41" name="Oval 40"/>
          <p:cNvSpPr/>
          <p:nvPr/>
        </p:nvSpPr>
        <p:spPr>
          <a:xfrm>
            <a:off x="5869131" y="1566367"/>
            <a:ext cx="303107" cy="303028"/>
          </a:xfrm>
          <a:prstGeom prst="ellipse">
            <a:avLst/>
          </a:prstGeom>
          <a:solidFill>
            <a:srgbClr val="9FA0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a:solidFill>
                  <a:prstClr val="white"/>
                </a:solidFill>
              </a:rPr>
              <a:t>3</a:t>
            </a:r>
          </a:p>
        </p:txBody>
      </p:sp>
      <p:pic>
        <p:nvPicPr>
          <p:cNvPr id="10" name="Picture 9"/>
          <p:cNvPicPr>
            <a:picLocks noChangeAspect="1"/>
          </p:cNvPicPr>
          <p:nvPr/>
        </p:nvPicPr>
        <p:blipFill>
          <a:blip r:embed="rId12" cstate="print"/>
          <a:stretch>
            <a:fillRect/>
          </a:stretch>
        </p:blipFill>
        <p:spPr>
          <a:xfrm>
            <a:off x="6591279" y="2488060"/>
            <a:ext cx="1191551" cy="919976"/>
          </a:xfrm>
          <a:prstGeom prst="rect">
            <a:avLst/>
          </a:prstGeom>
        </p:spPr>
      </p:pic>
      <p:sp>
        <p:nvSpPr>
          <p:cNvPr id="48" name="Rectangle 47"/>
          <p:cNvSpPr/>
          <p:nvPr/>
        </p:nvSpPr>
        <p:spPr>
          <a:xfrm>
            <a:off x="129209" y="209203"/>
            <a:ext cx="9144000" cy="615553"/>
          </a:xfrm>
          <a:prstGeom prst="rect">
            <a:avLst/>
          </a:prstGeom>
        </p:spPr>
        <p:txBody>
          <a:bodyPr vert="horz" wrap="square" lIns="0" tIns="0" rIns="0" bIns="0" rtlCol="0" anchor="t">
            <a:spAutoFit/>
          </a:bodyPr>
          <a:lstStyle/>
          <a:p>
            <a:pPr algn="ctr" defTabSz="457040">
              <a:spcBef>
                <a:spcPct val="0"/>
              </a:spcBef>
            </a:pPr>
            <a:r>
              <a:rPr lang="ru" sz="2000" dirty="0">
                <a:solidFill>
                  <a:srgbClr val="36C746"/>
                </a:solidFill>
                <a:latin typeface="Arial"/>
                <a:ea typeface="+mj-ea"/>
                <a:cs typeface="Arial"/>
              </a:rPr>
              <a:t>Это привело к созданию 3 типов ЦОД</a:t>
            </a:r>
            <a:r>
              <a:rPr lang="ru-RU" sz="2000" dirty="0" err="1">
                <a:solidFill>
                  <a:srgbClr val="36C746"/>
                </a:solidFill>
                <a:latin typeface="Arial"/>
                <a:ea typeface="+mj-ea"/>
                <a:cs typeface="Arial"/>
              </a:rPr>
              <a:t>ов</a:t>
            </a:r>
            <a:r>
              <a:rPr lang="ru" sz="2000" dirty="0">
                <a:solidFill>
                  <a:srgbClr val="36C746"/>
                </a:solidFill>
                <a:latin typeface="Arial"/>
                <a:ea typeface="+mj-ea"/>
                <a:cs typeface="Arial"/>
              </a:rPr>
              <a:t>, </a:t>
            </a:r>
          </a:p>
          <a:p>
            <a:pPr algn="ctr" defTabSz="457040">
              <a:spcBef>
                <a:spcPct val="0"/>
              </a:spcBef>
            </a:pPr>
            <a:r>
              <a:rPr lang="ru" sz="2000" dirty="0">
                <a:solidFill>
                  <a:srgbClr val="36C746"/>
                </a:solidFill>
                <a:latin typeface="Arial"/>
                <a:ea typeface="+mj-ea"/>
                <a:cs typeface="Arial"/>
              </a:rPr>
              <a:t>каждый из которых является критически важным</a:t>
            </a:r>
          </a:p>
        </p:txBody>
      </p:sp>
    </p:spTree>
    <p:extLst>
      <p:ext uri="{BB962C8B-B14F-4D97-AF65-F5344CB8AC3E}">
        <p14:creationId xmlns:p14="http://schemas.microsoft.com/office/powerpoint/2010/main" val="114460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6612"/>
            <a:ext cx="9144000" cy="707886"/>
          </a:xfrm>
        </p:spPr>
        <p:txBody>
          <a:bodyPr rtlCol="0"/>
          <a:lstStyle/>
          <a:p>
            <a:pPr algn="l" defTabSz="457040" rtl="0">
              <a:defRPr/>
            </a:pPr>
            <a:r>
              <a:rPr lang="ru-RU" dirty="0">
                <a:solidFill>
                  <a:srgbClr val="36C746"/>
                </a:solidFill>
                <a:latin typeface="Arial"/>
                <a:cs typeface="Arial"/>
              </a:rPr>
              <a:t>Л</a:t>
            </a:r>
            <a:r>
              <a:rPr lang="ru" dirty="0">
                <a:solidFill>
                  <a:srgbClr val="36C746"/>
                </a:solidFill>
                <a:latin typeface="Arial"/>
                <a:cs typeface="Arial"/>
              </a:rPr>
              <a:t>учшие </a:t>
            </a:r>
            <a:r>
              <a:rPr lang="ru" dirty="0">
                <a:solidFill>
                  <a:srgbClr val="36C746"/>
                </a:solidFill>
                <a:cs typeface="Arial"/>
              </a:rPr>
              <a:t>существующие практики</a:t>
            </a:r>
            <a:r>
              <a:rPr lang="ru" dirty="0">
                <a:solidFill>
                  <a:srgbClr val="36C746"/>
                </a:solidFill>
                <a:latin typeface="Arial"/>
                <a:cs typeface="Arial"/>
              </a:rPr>
              <a:t>, применяемые</a:t>
            </a:r>
            <a:br>
              <a:rPr lang="ru" dirty="0">
                <a:solidFill>
                  <a:srgbClr val="36C746"/>
                </a:solidFill>
                <a:latin typeface="Arial"/>
                <a:cs typeface="Arial"/>
              </a:rPr>
            </a:br>
            <a:r>
              <a:rPr lang="ru" dirty="0">
                <a:solidFill>
                  <a:srgbClr val="36C746"/>
                </a:solidFill>
                <a:latin typeface="Arial"/>
                <a:cs typeface="Arial"/>
              </a:rPr>
              <a:t>в централизованных и региональных центрах обработки данных...</a:t>
            </a:r>
          </a:p>
        </p:txBody>
      </p:sp>
      <p:sp>
        <p:nvSpPr>
          <p:cNvPr id="4" name="Slide Number Placeholder 3"/>
          <p:cNvSpPr>
            <a:spLocks noGrp="1"/>
          </p:cNvSpPr>
          <p:nvPr>
            <p:ph type="sldNum" sz="quarter" idx="4"/>
          </p:nvPr>
        </p:nvSpPr>
        <p:spPr>
          <a:xfrm>
            <a:off x="2601866" y="4857168"/>
            <a:ext cx="525690" cy="92333"/>
          </a:xfrm>
        </p:spPr>
        <p:txBody>
          <a:bodyPr rtlCol="0"/>
          <a:lstStyle/>
          <a:p>
            <a:pPr rtl="0"/>
            <a:r>
              <a:rPr lang="ru" dirty="0"/>
              <a:t>Стр. </a:t>
            </a:r>
            <a:fld id="{5A9C12DC-491F-9444-86A2-13AC5C62A2FC}" type="slidenum">
              <a:rPr lang="en-US" smtClean="0"/>
              <a:pPr rtl="0"/>
              <a:t>5</a:t>
            </a:fld>
            <a:endParaRPr lang="en-US" dirty="0"/>
          </a:p>
        </p:txBody>
      </p:sp>
      <p:sp>
        <p:nvSpPr>
          <p:cNvPr id="5" name="Footer Placeholder 4"/>
          <p:cNvSpPr>
            <a:spLocks noGrp="1"/>
          </p:cNvSpPr>
          <p:nvPr>
            <p:ph type="ftr" sz="quarter" idx="3"/>
          </p:nvPr>
        </p:nvSpPr>
        <p:spPr>
          <a:xfrm>
            <a:off x="252418" y="4853885"/>
            <a:ext cx="3198148" cy="92333"/>
          </a:xfrm>
        </p:spPr>
        <p:txBody>
          <a:bodyPr rtlCol="0"/>
          <a:lstStyle/>
          <a:p>
            <a:pPr rtl="0"/>
            <a:r>
              <a:rPr lang="ru" dirty="0"/>
              <a:t>Конфиденциальная собственность компании Schneider Electric |</a:t>
            </a:r>
            <a:endParaRPr lang="en-US" dirty="0"/>
          </a:p>
        </p:txBody>
      </p:sp>
      <p:pic>
        <p:nvPicPr>
          <p:cNvPr id="56322" name="Picture 2" descr="http://www.echomountain.com/images/biometric-palm-readers.jpg"/>
          <p:cNvPicPr>
            <a:picLocks noChangeAspect="1" noChangeArrowheads="1"/>
          </p:cNvPicPr>
          <p:nvPr/>
        </p:nvPicPr>
        <p:blipFill>
          <a:blip r:embed="rId3" cstate="print"/>
          <a:srcRect l="49364"/>
          <a:stretch>
            <a:fillRect/>
          </a:stretch>
        </p:blipFill>
        <p:spPr bwMode="auto">
          <a:xfrm>
            <a:off x="789212" y="925112"/>
            <a:ext cx="1962300" cy="1488114"/>
          </a:xfrm>
          <a:prstGeom prst="rect">
            <a:avLst/>
          </a:prstGeom>
          <a:noFill/>
        </p:spPr>
      </p:pic>
      <p:sp>
        <p:nvSpPr>
          <p:cNvPr id="15" name="TextBox 14"/>
          <p:cNvSpPr txBox="1"/>
          <p:nvPr/>
        </p:nvSpPr>
        <p:spPr>
          <a:xfrm>
            <a:off x="510951" y="2345493"/>
            <a:ext cx="2388198" cy="553998"/>
          </a:xfrm>
          <a:prstGeom prst="rect">
            <a:avLst/>
          </a:prstGeom>
          <a:noFill/>
        </p:spPr>
        <p:txBody>
          <a:bodyPr wrap="square" rtlCol="0">
            <a:spAutoFit/>
          </a:bodyPr>
          <a:lstStyle/>
          <a:p>
            <a:pPr algn="ctr" rtl="0"/>
            <a:r>
              <a:rPr lang="ru" sz="1500" dirty="0"/>
              <a:t>Биометрические замки на дверях</a:t>
            </a:r>
          </a:p>
        </p:txBody>
      </p:sp>
      <p:sp>
        <p:nvSpPr>
          <p:cNvPr id="56326" name="AutoShape 6" descr="Image result for data center security gu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rtlCol="0" anchor="t" anchorCtr="0" compatLnSpc="1">
            <a:prstTxWarp prst="textNoShape">
              <a:avLst/>
            </a:prstTxWarp>
          </a:bodyPr>
          <a:lstStyle/>
          <a:p>
            <a:pPr rtl="0"/>
            <a:endParaRPr lang="en-US" dirty="0"/>
          </a:p>
        </p:txBody>
      </p:sp>
      <p:sp>
        <p:nvSpPr>
          <p:cNvPr id="56328" name="AutoShape 8" descr="Image result for data center security gu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rtlCol="0" anchor="t" anchorCtr="0" compatLnSpc="1">
            <a:prstTxWarp prst="textNoShape">
              <a:avLst/>
            </a:prstTxWarp>
          </a:bodyPr>
          <a:lstStyle/>
          <a:p>
            <a:pPr rtl="0"/>
            <a:endParaRPr lang="en-US" dirty="0"/>
          </a:p>
        </p:txBody>
      </p:sp>
      <p:pic>
        <p:nvPicPr>
          <p:cNvPr id="56330" name="Picture 10" descr="http://uploadir.com/u/i0c9m5"/>
          <p:cNvPicPr>
            <a:picLocks noChangeAspect="1" noChangeArrowheads="1"/>
          </p:cNvPicPr>
          <p:nvPr/>
        </p:nvPicPr>
        <p:blipFill>
          <a:blip r:embed="rId4" cstate="print"/>
          <a:srcRect l="8568" r="13880"/>
          <a:stretch>
            <a:fillRect/>
          </a:stretch>
        </p:blipFill>
        <p:spPr bwMode="auto">
          <a:xfrm>
            <a:off x="6625245" y="897772"/>
            <a:ext cx="1775500" cy="1516574"/>
          </a:xfrm>
          <a:prstGeom prst="rect">
            <a:avLst/>
          </a:prstGeom>
          <a:noFill/>
        </p:spPr>
      </p:pic>
      <p:pic>
        <p:nvPicPr>
          <p:cNvPr id="56332" name="Picture 12" descr="http://www.cioreview.com/newsimages/special/m0D9t62u.jpeg"/>
          <p:cNvPicPr>
            <a:picLocks noChangeAspect="1" noChangeArrowheads="1"/>
          </p:cNvPicPr>
          <p:nvPr/>
        </p:nvPicPr>
        <p:blipFill>
          <a:blip r:embed="rId5" cstate="print"/>
          <a:srcRect l="20566" r="10563"/>
          <a:stretch>
            <a:fillRect/>
          </a:stretch>
        </p:blipFill>
        <p:spPr bwMode="auto">
          <a:xfrm>
            <a:off x="3603580" y="909537"/>
            <a:ext cx="1871574" cy="1503689"/>
          </a:xfrm>
          <a:prstGeom prst="rect">
            <a:avLst/>
          </a:prstGeom>
          <a:noFill/>
        </p:spPr>
      </p:pic>
      <p:sp>
        <p:nvSpPr>
          <p:cNvPr id="21" name="Rectangle 20"/>
          <p:cNvSpPr/>
          <p:nvPr/>
        </p:nvSpPr>
        <p:spPr>
          <a:xfrm>
            <a:off x="3276485" y="2364287"/>
            <a:ext cx="2483536" cy="323165"/>
          </a:xfrm>
          <a:prstGeom prst="rect">
            <a:avLst/>
          </a:prstGeom>
        </p:spPr>
        <p:txBody>
          <a:bodyPr wrap="square" rtlCol="0">
            <a:spAutoFit/>
          </a:bodyPr>
          <a:lstStyle/>
          <a:p>
            <a:pPr algn="ctr" rtl="0"/>
            <a:r>
              <a:rPr lang="ru" sz="1500" dirty="0"/>
              <a:t>Кабины-КПП </a:t>
            </a:r>
          </a:p>
        </p:txBody>
      </p:sp>
      <p:sp>
        <p:nvSpPr>
          <p:cNvPr id="22" name="Rectangle 21"/>
          <p:cNvSpPr/>
          <p:nvPr/>
        </p:nvSpPr>
        <p:spPr>
          <a:xfrm>
            <a:off x="6306792" y="2359988"/>
            <a:ext cx="2514016" cy="323165"/>
          </a:xfrm>
          <a:prstGeom prst="rect">
            <a:avLst/>
          </a:prstGeom>
        </p:spPr>
        <p:txBody>
          <a:bodyPr wrap="square" rtlCol="0">
            <a:spAutoFit/>
          </a:bodyPr>
          <a:lstStyle/>
          <a:p>
            <a:pPr algn="ctr" rtl="0"/>
            <a:r>
              <a:rPr lang="ru" sz="1500" dirty="0"/>
              <a:t>Охрана </a:t>
            </a:r>
          </a:p>
        </p:txBody>
      </p:sp>
      <p:pic>
        <p:nvPicPr>
          <p:cNvPr id="13" name="Picture 8" descr="http://www.techrackblog.com/wp-content/uploads/2014/01/Blog4image1.jpg"/>
          <p:cNvPicPr>
            <a:picLocks noChangeAspect="1" noChangeArrowheads="1"/>
          </p:cNvPicPr>
          <p:nvPr/>
        </p:nvPicPr>
        <p:blipFill rotWithShape="1">
          <a:blip r:embed="rId6" cstate="print"/>
          <a:srcRect r="2545"/>
          <a:stretch/>
        </p:blipFill>
        <p:spPr bwMode="auto">
          <a:xfrm>
            <a:off x="776878" y="2980097"/>
            <a:ext cx="1970613" cy="1383118"/>
          </a:xfrm>
          <a:prstGeom prst="rect">
            <a:avLst/>
          </a:prstGeom>
          <a:noFill/>
        </p:spPr>
      </p:pic>
      <p:sp>
        <p:nvSpPr>
          <p:cNvPr id="14" name="Rectangle 13"/>
          <p:cNvSpPr/>
          <p:nvPr/>
        </p:nvSpPr>
        <p:spPr>
          <a:xfrm>
            <a:off x="307975" y="4310911"/>
            <a:ext cx="2912742" cy="553998"/>
          </a:xfrm>
          <a:prstGeom prst="rect">
            <a:avLst/>
          </a:prstGeom>
        </p:spPr>
        <p:txBody>
          <a:bodyPr wrap="square" rtlCol="0">
            <a:spAutoFit/>
          </a:bodyPr>
          <a:lstStyle/>
          <a:p>
            <a:pPr algn="ctr"/>
            <a:r>
              <a:rPr lang="ru" sz="1500" dirty="0"/>
              <a:t>Запираемые стойки</a:t>
            </a:r>
            <a:br>
              <a:rPr lang="ru" sz="1500" dirty="0"/>
            </a:br>
            <a:r>
              <a:rPr lang="ru" sz="1500" dirty="0"/>
              <a:t>организованные</a:t>
            </a:r>
            <a:r>
              <a:rPr lang="en-US" sz="1500" dirty="0"/>
              <a:t> </a:t>
            </a:r>
            <a:r>
              <a:rPr lang="ru-RU" sz="1500" dirty="0"/>
              <a:t>в ряды</a:t>
            </a:r>
            <a:endParaRPr lang="ru" sz="1500" dirty="0"/>
          </a:p>
        </p:txBody>
      </p:sp>
      <p:pic>
        <p:nvPicPr>
          <p:cNvPr id="16" name="Picture 2"/>
          <p:cNvPicPr>
            <a:picLocks noChangeAspect="1" noChangeArrowheads="1"/>
          </p:cNvPicPr>
          <p:nvPr/>
        </p:nvPicPr>
        <p:blipFill>
          <a:blip r:embed="rId7" cstate="print"/>
          <a:srcRect/>
          <a:stretch>
            <a:fillRect/>
          </a:stretch>
        </p:blipFill>
        <p:spPr bwMode="auto">
          <a:xfrm>
            <a:off x="3673921" y="2884807"/>
            <a:ext cx="1871574" cy="1448684"/>
          </a:xfrm>
          <a:prstGeom prst="rect">
            <a:avLst/>
          </a:prstGeom>
          <a:noFill/>
          <a:ln w="9525">
            <a:noFill/>
            <a:miter lim="800000"/>
            <a:headEnd/>
            <a:tailEnd/>
          </a:ln>
        </p:spPr>
      </p:pic>
      <p:sp>
        <p:nvSpPr>
          <p:cNvPr id="17" name="TextBox 16"/>
          <p:cNvSpPr txBox="1"/>
          <p:nvPr/>
        </p:nvSpPr>
        <p:spPr>
          <a:xfrm>
            <a:off x="3056581" y="4302285"/>
            <a:ext cx="3076686" cy="553998"/>
          </a:xfrm>
          <a:prstGeom prst="rect">
            <a:avLst/>
          </a:prstGeom>
          <a:noFill/>
        </p:spPr>
        <p:txBody>
          <a:bodyPr wrap="square" rtlCol="0">
            <a:spAutoFit/>
          </a:bodyPr>
          <a:lstStyle/>
          <a:p>
            <a:pPr algn="ctr" rtl="0"/>
            <a:r>
              <a:rPr lang="ru" sz="1500" dirty="0"/>
              <a:t>Резервирование критически важных систем</a:t>
            </a:r>
          </a:p>
        </p:txBody>
      </p:sp>
      <p:pic>
        <p:nvPicPr>
          <p:cNvPr id="18" name="Picture 6" descr="http://prog3.com/sbdm/img.ptcms/article/201503/10/54fe471c5ed46_middle.jpg?_=60757"/>
          <p:cNvPicPr>
            <a:picLocks noChangeAspect="1" noChangeArrowheads="1"/>
          </p:cNvPicPr>
          <p:nvPr/>
        </p:nvPicPr>
        <p:blipFill>
          <a:blip r:embed="rId8" cstate="print"/>
          <a:srcRect/>
          <a:stretch>
            <a:fillRect/>
          </a:stretch>
        </p:blipFill>
        <p:spPr bwMode="auto">
          <a:xfrm>
            <a:off x="6625245" y="2997349"/>
            <a:ext cx="1824233" cy="1217204"/>
          </a:xfrm>
          <a:prstGeom prst="rect">
            <a:avLst/>
          </a:prstGeom>
          <a:noFill/>
        </p:spPr>
      </p:pic>
      <p:sp>
        <p:nvSpPr>
          <p:cNvPr id="19" name="Rectangle 18"/>
          <p:cNvSpPr/>
          <p:nvPr/>
        </p:nvSpPr>
        <p:spPr>
          <a:xfrm>
            <a:off x="6467023" y="4322007"/>
            <a:ext cx="2145716" cy="323165"/>
          </a:xfrm>
          <a:prstGeom prst="rect">
            <a:avLst/>
          </a:prstGeom>
        </p:spPr>
        <p:txBody>
          <a:bodyPr wrap="none" rtlCol="0">
            <a:spAutoFit/>
          </a:bodyPr>
          <a:lstStyle/>
          <a:p>
            <a:pPr rtl="0"/>
            <a:r>
              <a:rPr lang="ru" sz="1500" dirty="0"/>
              <a:t>Постоянный контроль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2601865" y="4883033"/>
            <a:ext cx="525690" cy="92333"/>
          </a:xfrm>
        </p:spPr>
        <p:txBody>
          <a:bodyPr rtlCol="0"/>
          <a:lstStyle/>
          <a:p>
            <a:pPr rtl="0"/>
            <a:r>
              <a:rPr lang="ru" dirty="0"/>
              <a:t>Стр. </a:t>
            </a:r>
            <a:fld id="{5A9C12DC-491F-9444-86A2-13AC5C62A2FC}" type="slidenum">
              <a:rPr lang="en-US" smtClean="0"/>
              <a:pPr rtl="0"/>
              <a:t>6</a:t>
            </a:fld>
            <a:endParaRPr lang="en-US" dirty="0"/>
          </a:p>
        </p:txBody>
      </p:sp>
      <p:sp>
        <p:nvSpPr>
          <p:cNvPr id="4" name="Footer Placeholder 3"/>
          <p:cNvSpPr>
            <a:spLocks noGrp="1"/>
          </p:cNvSpPr>
          <p:nvPr>
            <p:ph type="ftr" sz="quarter" idx="3"/>
          </p:nvPr>
        </p:nvSpPr>
        <p:spPr>
          <a:xfrm>
            <a:off x="252413" y="4871131"/>
            <a:ext cx="3129142" cy="92333"/>
          </a:xfrm>
        </p:spPr>
        <p:txBody>
          <a:bodyPr rtlCol="0"/>
          <a:lstStyle/>
          <a:p>
            <a:pPr rtl="0"/>
            <a:r>
              <a:rPr lang="ru" dirty="0"/>
              <a:t>Конфиденциальная собственность компании Schneider Electric |</a:t>
            </a:r>
            <a:endParaRPr lang="en-US" dirty="0"/>
          </a:p>
        </p:txBody>
      </p:sp>
      <p:sp>
        <p:nvSpPr>
          <p:cNvPr id="6" name="Text Placeholder 5"/>
          <p:cNvSpPr>
            <a:spLocks noGrp="1"/>
          </p:cNvSpPr>
          <p:nvPr>
            <p:ph type="body" sz="quarter" idx="32"/>
          </p:nvPr>
        </p:nvSpPr>
        <p:spPr/>
        <p:txBody>
          <a:bodyPr rtlCol="0"/>
          <a:lstStyle/>
          <a:p>
            <a:pPr rtl="0"/>
            <a:r>
              <a:rPr lang="ru" sz="2200" dirty="0">
                <a:solidFill>
                  <a:srgbClr val="36C746"/>
                </a:solidFill>
                <a:ea typeface="+mj-ea"/>
              </a:rPr>
              <a:t>...редко встречаются на периферии...</a:t>
            </a:r>
          </a:p>
          <a:p>
            <a:pPr marL="358762" indent="-342888" rtl="0"/>
            <a:r>
              <a:rPr lang="ru" sz="1400" dirty="0">
                <a:solidFill>
                  <a:schemeClr val="accent1"/>
                </a:solidFill>
              </a:rPr>
              <a:t>Нередко в удаленных филиалах и офисах отсутствуют выделенные помещения для серверных и коммутационных узлов или они выглядят так:</a:t>
            </a:r>
          </a:p>
        </p:txBody>
      </p:sp>
      <p:pic>
        <p:nvPicPr>
          <p:cNvPr id="18438" name="Picture 6" descr="http://www.cables.nyc/images/tangled_wiring.jpg"/>
          <p:cNvPicPr>
            <a:picLocks noChangeAspect="1" noChangeArrowheads="1"/>
          </p:cNvPicPr>
          <p:nvPr/>
        </p:nvPicPr>
        <p:blipFill>
          <a:blip r:embed="rId3" cstate="print"/>
          <a:srcRect/>
          <a:stretch>
            <a:fillRect/>
          </a:stretch>
        </p:blipFill>
        <p:spPr bwMode="auto">
          <a:xfrm>
            <a:off x="338455" y="1121698"/>
            <a:ext cx="2032905" cy="2476934"/>
          </a:xfrm>
          <a:prstGeom prst="rect">
            <a:avLst/>
          </a:prstGeom>
          <a:noFill/>
        </p:spPr>
      </p:pic>
      <p:pic>
        <p:nvPicPr>
          <p:cNvPr id="18440" name="Picture 8" descr="http://www.zdnet.com/i/story/62/58/000528/network-closet-mess.jpg"/>
          <p:cNvPicPr>
            <a:picLocks noChangeAspect="1" noChangeArrowheads="1"/>
          </p:cNvPicPr>
          <p:nvPr/>
        </p:nvPicPr>
        <p:blipFill>
          <a:blip r:embed="rId4" cstate="print"/>
          <a:srcRect/>
          <a:stretch>
            <a:fillRect/>
          </a:stretch>
        </p:blipFill>
        <p:spPr bwMode="auto">
          <a:xfrm>
            <a:off x="6350261" y="1121698"/>
            <a:ext cx="1853214" cy="2470952"/>
          </a:xfrm>
          <a:prstGeom prst="rect">
            <a:avLst/>
          </a:prstGeom>
          <a:noFill/>
        </p:spPr>
      </p:pic>
      <p:pic>
        <p:nvPicPr>
          <p:cNvPr id="18442" name="Picture 10" descr="http://tr3.cbsistatic.com/hub/i/2010/10/28/1ddf776d-c3ad-11e2-bc00-02911874f8c8/7e766360a8fa31c0ef2c3b780abbeb97/09dionne.jpg"/>
          <p:cNvPicPr>
            <a:picLocks noChangeAspect="1" noChangeArrowheads="1"/>
          </p:cNvPicPr>
          <p:nvPr/>
        </p:nvPicPr>
        <p:blipFill>
          <a:blip r:embed="rId5" cstate="print"/>
          <a:srcRect l="22240" r="4199"/>
          <a:stretch>
            <a:fillRect/>
          </a:stretch>
        </p:blipFill>
        <p:spPr bwMode="auto">
          <a:xfrm>
            <a:off x="3099917" y="1126847"/>
            <a:ext cx="2417295" cy="2465803"/>
          </a:xfrm>
          <a:prstGeom prst="rect">
            <a:avLst/>
          </a:prstGeom>
          <a:noFill/>
        </p:spPr>
      </p:pic>
      <p:sp>
        <p:nvSpPr>
          <p:cNvPr id="8" name="TextBox 7"/>
          <p:cNvSpPr txBox="1"/>
          <p:nvPr/>
        </p:nvSpPr>
        <p:spPr>
          <a:xfrm>
            <a:off x="688318" y="4267604"/>
            <a:ext cx="3695728" cy="307777"/>
          </a:xfrm>
          <a:prstGeom prst="rect">
            <a:avLst/>
          </a:prstGeom>
          <a:noFill/>
        </p:spPr>
        <p:txBody>
          <a:bodyPr wrap="square" rtlCol="0">
            <a:spAutoFit/>
          </a:bodyPr>
          <a:lstStyle/>
          <a:p>
            <a:pPr rtl="0"/>
            <a:r>
              <a:rPr lang="ru" sz="1400" dirty="0"/>
              <a:t>кабельная организация низкого качества</a:t>
            </a:r>
          </a:p>
        </p:txBody>
      </p:sp>
      <p:sp>
        <p:nvSpPr>
          <p:cNvPr id="9" name="TextBox 8"/>
          <p:cNvSpPr txBox="1"/>
          <p:nvPr/>
        </p:nvSpPr>
        <p:spPr>
          <a:xfrm>
            <a:off x="252413" y="3769319"/>
            <a:ext cx="2388198" cy="307777"/>
          </a:xfrm>
          <a:prstGeom prst="rect">
            <a:avLst/>
          </a:prstGeom>
          <a:noFill/>
        </p:spPr>
        <p:txBody>
          <a:bodyPr wrap="square" rtlCol="0">
            <a:spAutoFit/>
          </a:bodyPr>
          <a:lstStyle/>
          <a:p>
            <a:pPr algn="ctr" rtl="0"/>
            <a:r>
              <a:rPr lang="ru" sz="1400" dirty="0"/>
              <a:t>незащищённые стойки</a:t>
            </a:r>
          </a:p>
        </p:txBody>
      </p:sp>
      <p:sp>
        <p:nvSpPr>
          <p:cNvPr id="10" name="TextBox 9"/>
          <p:cNvSpPr txBox="1"/>
          <p:nvPr/>
        </p:nvSpPr>
        <p:spPr>
          <a:xfrm>
            <a:off x="5814564" y="3761117"/>
            <a:ext cx="2924607" cy="307777"/>
          </a:xfrm>
          <a:prstGeom prst="rect">
            <a:avLst/>
          </a:prstGeom>
          <a:noFill/>
        </p:spPr>
        <p:txBody>
          <a:bodyPr wrap="square" rtlCol="0">
            <a:spAutoFit/>
          </a:bodyPr>
          <a:lstStyle/>
          <a:p>
            <a:pPr algn="ctr" rtl="0"/>
            <a:r>
              <a:rPr lang="ru" sz="1400" dirty="0"/>
              <a:t>отсутствие резервирования</a:t>
            </a:r>
          </a:p>
        </p:txBody>
      </p:sp>
      <p:sp>
        <p:nvSpPr>
          <p:cNvPr id="11" name="TextBox 10"/>
          <p:cNvSpPr txBox="1"/>
          <p:nvPr/>
        </p:nvSpPr>
        <p:spPr>
          <a:xfrm>
            <a:off x="3114465" y="3699913"/>
            <a:ext cx="2388198" cy="523220"/>
          </a:xfrm>
          <a:prstGeom prst="rect">
            <a:avLst/>
          </a:prstGeom>
          <a:noFill/>
        </p:spPr>
        <p:txBody>
          <a:bodyPr wrap="square" rtlCol="0">
            <a:spAutoFit/>
          </a:bodyPr>
          <a:lstStyle/>
          <a:p>
            <a:pPr algn="ctr" rtl="0"/>
            <a:r>
              <a:rPr lang="ru" sz="1400" dirty="0"/>
              <a:t>отсутствие контроля доступа</a:t>
            </a:r>
          </a:p>
        </p:txBody>
      </p:sp>
      <p:sp>
        <p:nvSpPr>
          <p:cNvPr id="12" name="TextBox 11"/>
          <p:cNvSpPr txBox="1"/>
          <p:nvPr/>
        </p:nvSpPr>
        <p:spPr>
          <a:xfrm>
            <a:off x="4512858" y="4263511"/>
            <a:ext cx="3436283" cy="523220"/>
          </a:xfrm>
          <a:prstGeom prst="rect">
            <a:avLst/>
          </a:prstGeom>
          <a:noFill/>
        </p:spPr>
        <p:txBody>
          <a:bodyPr wrap="square" rtlCol="0">
            <a:spAutoFit/>
          </a:bodyPr>
          <a:lstStyle/>
          <a:p>
            <a:pPr algn="ctr" rtl="0"/>
            <a:r>
              <a:rPr lang="ru" sz="1400" dirty="0"/>
              <a:t>отсутствие специализарованного охлаждения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txBox="1">
            <a:spLocks/>
          </p:cNvSpPr>
          <p:nvPr/>
        </p:nvSpPr>
        <p:spPr>
          <a:xfrm>
            <a:off x="252412" y="230187"/>
            <a:ext cx="8891587" cy="369332"/>
          </a:xfrm>
          <a:prstGeom prst="rect">
            <a:avLst/>
          </a:prstGeom>
        </p:spPr>
        <p:txBody>
          <a:bodyPr rtlCol="0"/>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rtl="0"/>
            <a:r>
              <a:rPr lang="ru" sz="2200" dirty="0">
                <a:solidFill>
                  <a:schemeClr val="tx2"/>
                </a:solidFill>
              </a:rPr>
              <a:t>Тенденции и изменения, с которыми мы столкнулись</a:t>
            </a:r>
          </a:p>
        </p:txBody>
      </p:sp>
      <p:sp>
        <p:nvSpPr>
          <p:cNvPr id="12" name="Slide Number Placeholder 3"/>
          <p:cNvSpPr txBox="1">
            <a:spLocks/>
          </p:cNvSpPr>
          <p:nvPr/>
        </p:nvSpPr>
        <p:spPr>
          <a:xfrm>
            <a:off x="2446598" y="4857168"/>
            <a:ext cx="525690" cy="92333"/>
          </a:xfrm>
          <a:prstGeom prst="rect">
            <a:avLst/>
          </a:prstGeom>
        </p:spPr>
        <p:txBody>
          <a:bodyPr vert="horz" lIns="0" tIns="0" rIns="0" bIns="0" rtlCol="0" anchor="ctr">
            <a:spAutoFit/>
          </a:bodyPr>
          <a:lstStyle>
            <a:defPPr>
              <a:defRPr lang="en-US"/>
            </a:defPPr>
            <a:lvl1pPr marL="0" algn="l" defTabSz="457184" rtl="0" eaLnBrk="1" latinLnBrk="0" hangingPunct="1">
              <a:defRPr sz="600" kern="1200">
                <a:solidFill>
                  <a:schemeClr val="bg2"/>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rtl="0"/>
            <a:r>
              <a:rPr lang="ru" dirty="0"/>
              <a:t>Стр. </a:t>
            </a:r>
            <a:fld id="{5A9C12DC-491F-9444-86A2-13AC5C62A2FC}" type="slidenum">
              <a:rPr lang="en-US" smtClean="0"/>
              <a:pPr rtl="0"/>
              <a:t>7</a:t>
            </a:fld>
            <a:endParaRPr lang="en-US" dirty="0"/>
          </a:p>
        </p:txBody>
      </p:sp>
      <p:sp>
        <p:nvSpPr>
          <p:cNvPr id="13" name="Footer Placeholder 4"/>
          <p:cNvSpPr txBox="1">
            <a:spLocks/>
          </p:cNvSpPr>
          <p:nvPr/>
        </p:nvSpPr>
        <p:spPr>
          <a:xfrm>
            <a:off x="88811" y="4857167"/>
            <a:ext cx="3162331" cy="92334"/>
          </a:xfrm>
          <a:prstGeom prst="rect">
            <a:avLst/>
          </a:prstGeom>
        </p:spPr>
        <p:txBody>
          <a:bodyPr vert="horz" wrap="square" lIns="0" tIns="0" rIns="0" bIns="0" rtlCol="0" anchor="ctr">
            <a:spAutoFit/>
          </a:bodyPr>
          <a:lstStyle>
            <a:defPPr>
              <a:defRPr lang="en-US"/>
            </a:defPPr>
            <a:lvl1pPr marL="0" algn="l" defTabSz="457184" rtl="0" eaLnBrk="1" latinLnBrk="0" hangingPunct="1">
              <a:defRPr sz="600" kern="1200">
                <a:solidFill>
                  <a:schemeClr val="accent1"/>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rtl="0"/>
            <a:r>
              <a:rPr lang="ru" dirty="0"/>
              <a:t>Конфиденциальная собственность компании Schneider Electric |</a:t>
            </a:r>
            <a:endParaRPr lang="en-US" dirty="0"/>
          </a:p>
        </p:txBody>
      </p:sp>
      <p:sp>
        <p:nvSpPr>
          <p:cNvPr id="21" name="Rectangle 20"/>
          <p:cNvSpPr/>
          <p:nvPr/>
        </p:nvSpPr>
        <p:spPr>
          <a:xfrm>
            <a:off x="293982" y="3076157"/>
            <a:ext cx="2912742" cy="523220"/>
          </a:xfrm>
          <a:prstGeom prst="rect">
            <a:avLst/>
          </a:prstGeom>
        </p:spPr>
        <p:txBody>
          <a:bodyPr wrap="square" rtlCol="0">
            <a:spAutoFit/>
          </a:bodyPr>
          <a:lstStyle/>
          <a:p>
            <a:pPr algn="ctr" rtl="0"/>
            <a:r>
              <a:rPr lang="ru" sz="1400" dirty="0"/>
              <a:t>Приходят миллениалы,</a:t>
            </a:r>
            <a:br>
              <a:rPr lang="ru" sz="1400" dirty="0"/>
            </a:br>
            <a:r>
              <a:rPr lang="ru" sz="1400" dirty="0"/>
              <a:t>и у них другие ожидания</a:t>
            </a:r>
          </a:p>
        </p:txBody>
      </p:sp>
      <p:sp>
        <p:nvSpPr>
          <p:cNvPr id="23" name="TextBox 22"/>
          <p:cNvSpPr txBox="1"/>
          <p:nvPr/>
        </p:nvSpPr>
        <p:spPr>
          <a:xfrm>
            <a:off x="3523877" y="3076158"/>
            <a:ext cx="3076686" cy="307777"/>
          </a:xfrm>
          <a:prstGeom prst="rect">
            <a:avLst/>
          </a:prstGeom>
          <a:noFill/>
        </p:spPr>
        <p:txBody>
          <a:bodyPr wrap="square" rtlCol="0">
            <a:spAutoFit/>
          </a:bodyPr>
          <a:lstStyle/>
          <a:p>
            <a:pPr algn="ctr" rtl="0"/>
            <a:r>
              <a:rPr lang="ru" sz="1400" dirty="0"/>
              <a:t>Размер не имеет значения</a:t>
            </a:r>
          </a:p>
        </p:txBody>
      </p:sp>
      <p:sp>
        <p:nvSpPr>
          <p:cNvPr id="25" name="Rectangle 24"/>
          <p:cNvSpPr/>
          <p:nvPr/>
        </p:nvSpPr>
        <p:spPr>
          <a:xfrm>
            <a:off x="6399979" y="3075098"/>
            <a:ext cx="2806365" cy="523220"/>
          </a:xfrm>
          <a:prstGeom prst="rect">
            <a:avLst/>
          </a:prstGeom>
        </p:spPr>
        <p:txBody>
          <a:bodyPr wrap="square" rtlCol="0">
            <a:spAutoFit/>
          </a:bodyPr>
          <a:lstStyle/>
          <a:p>
            <a:pPr algn="ctr" rtl="0"/>
            <a:r>
              <a:rPr lang="ru" sz="1400" dirty="0"/>
              <a:t>Будущее вычислений - сложная гибридная среда</a:t>
            </a:r>
          </a:p>
        </p:txBody>
      </p:sp>
      <p:pic>
        <p:nvPicPr>
          <p:cNvPr id="6146" name="Picture 2" descr="Image result for size doesn't mat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1188" y="1075765"/>
            <a:ext cx="2683480" cy="1775010"/>
          </a:xfrm>
          <a:prstGeom prst="rect">
            <a:avLst/>
          </a:prstGeom>
          <a:noFill/>
          <a:ln w="28575">
            <a:solidFill>
              <a:srgbClr val="36C746"/>
            </a:solidFill>
          </a:ln>
          <a:extLst>
            <a:ext uri="{909E8E84-426E-40DD-AFC4-6F175D3DCCD1}">
              <a14:hiddenFill xmlns:a14="http://schemas.microsoft.com/office/drawing/2010/main">
                <a:solidFill>
                  <a:srgbClr val="FFFFFF"/>
                </a:solidFill>
              </a14:hiddenFill>
            </a:ext>
          </a:extLst>
        </p:spPr>
      </p:pic>
      <p:pic>
        <p:nvPicPr>
          <p:cNvPr id="6154" name="Picture 10" descr="http://2.bp.blogspot.com/-a35dlvYruvQ/VDPLAlfqwtI/AAAAAAAAAEw/0LMYk7cE04Y/s1600/Picture2.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4202" b="7850"/>
          <a:stretch/>
        </p:blipFill>
        <p:spPr bwMode="auto">
          <a:xfrm>
            <a:off x="6748125" y="1087279"/>
            <a:ext cx="2130998" cy="1763495"/>
          </a:xfrm>
          <a:prstGeom prst="rect">
            <a:avLst/>
          </a:prstGeom>
          <a:noFill/>
          <a:ln w="28575">
            <a:solidFill>
              <a:srgbClr val="36C746"/>
            </a:solidFill>
          </a:ln>
          <a:extLst>
            <a:ext uri="{909E8E84-426E-40DD-AFC4-6F175D3DCCD1}">
              <a14:hiddenFill xmlns:a14="http://schemas.microsoft.com/office/drawing/2010/main">
                <a:solidFill>
                  <a:srgbClr val="FFFFFF"/>
                </a:solidFill>
              </a14:hiddenFill>
            </a:ext>
          </a:extLst>
        </p:spPr>
      </p:pic>
      <p:pic>
        <p:nvPicPr>
          <p:cNvPr id="6156" name="Picture 12" descr="Image result for 82% of millennials importance of technology on j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11" y="1051494"/>
            <a:ext cx="3325938" cy="1799279"/>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7098792" y="1825752"/>
            <a:ext cx="240792" cy="76200"/>
          </a:xfrm>
          <a:prstGeom prst="rect">
            <a:avLst/>
          </a:prstGeom>
          <a:solidFill>
            <a:srgbClr val="3AB1C9"/>
          </a:solidFill>
        </p:spPr>
        <p:txBody>
          <a:bodyPr wrap="none" lIns="0" tIns="0" rIns="0" bIns="0" rtlCol="0" anchor="ctr">
            <a:noAutofit/>
          </a:bodyPr>
          <a:lstStyle/>
          <a:p>
            <a:pPr indent="0" algn="ctr" rtl="0"/>
            <a:r>
              <a:rPr lang="ru" sz="550" dirty="0">
                <a:latin typeface="Arial"/>
              </a:rPr>
              <a:t>Частное</a:t>
            </a:r>
          </a:p>
        </p:txBody>
      </p:sp>
      <p:sp>
        <p:nvSpPr>
          <p:cNvPr id="15" name="Прямоугольник 14"/>
          <p:cNvSpPr/>
          <p:nvPr/>
        </p:nvSpPr>
        <p:spPr>
          <a:xfrm>
            <a:off x="7421880" y="1338072"/>
            <a:ext cx="356616" cy="85344"/>
          </a:xfrm>
          <a:prstGeom prst="rect">
            <a:avLst/>
          </a:prstGeom>
          <a:solidFill>
            <a:schemeClr val="bg1"/>
          </a:solidFill>
        </p:spPr>
        <p:txBody>
          <a:bodyPr wrap="none" lIns="0" tIns="0" rIns="0" bIns="0" rtlCol="0" anchor="ctr">
            <a:noAutofit/>
          </a:bodyPr>
          <a:lstStyle/>
          <a:p>
            <a:pPr indent="0" algn="ctr" rtl="0"/>
            <a:r>
              <a:rPr lang="ru" sz="500" dirty="0">
                <a:solidFill>
                  <a:srgbClr val="383636"/>
                </a:solidFill>
                <a:latin typeface="Arial"/>
              </a:rPr>
              <a:t>Сообщество</a:t>
            </a:r>
          </a:p>
        </p:txBody>
      </p:sp>
      <p:sp>
        <p:nvSpPr>
          <p:cNvPr id="17" name="Прямоугольник 16"/>
          <p:cNvSpPr/>
          <p:nvPr/>
        </p:nvSpPr>
        <p:spPr>
          <a:xfrm>
            <a:off x="7653338" y="1855375"/>
            <a:ext cx="240792" cy="76200"/>
          </a:xfrm>
          <a:prstGeom prst="rect">
            <a:avLst/>
          </a:prstGeom>
          <a:solidFill>
            <a:srgbClr val="0066FF"/>
          </a:solidFill>
        </p:spPr>
        <p:txBody>
          <a:bodyPr wrap="none" lIns="0" tIns="0" rIns="0" bIns="0" rtlCol="0" anchor="ctr">
            <a:noAutofit/>
          </a:bodyPr>
          <a:lstStyle/>
          <a:p>
            <a:pPr indent="0" algn="ctr" rtl="0"/>
            <a:r>
              <a:rPr lang="ru" sz="550">
                <a:latin typeface="Arial"/>
              </a:rPr>
              <a:t>Гибрид</a:t>
            </a:r>
            <a:endParaRPr lang="en-US" sz="550" dirty="0">
              <a:latin typeface="Arial"/>
            </a:endParaRPr>
          </a:p>
        </p:txBody>
      </p:sp>
      <p:sp>
        <p:nvSpPr>
          <p:cNvPr id="18" name="Прямоугольник 17"/>
          <p:cNvSpPr/>
          <p:nvPr/>
        </p:nvSpPr>
        <p:spPr>
          <a:xfrm>
            <a:off x="8179880" y="1748885"/>
            <a:ext cx="240792" cy="76200"/>
          </a:xfrm>
          <a:prstGeom prst="rect">
            <a:avLst/>
          </a:prstGeom>
          <a:solidFill>
            <a:srgbClr val="0066FF"/>
          </a:solidFill>
        </p:spPr>
        <p:txBody>
          <a:bodyPr wrap="none" lIns="0" tIns="0" rIns="0" bIns="0" rtlCol="0" anchor="ctr">
            <a:noAutofit/>
          </a:bodyPr>
          <a:lstStyle/>
          <a:p>
            <a:pPr indent="0" algn="ctr" rtl="0"/>
            <a:r>
              <a:rPr lang="ru" sz="550" dirty="0">
                <a:latin typeface="Arial"/>
              </a:rPr>
              <a:t>Публичтое</a:t>
            </a:r>
            <a:endParaRPr lang="en-US" sz="550" dirty="0">
              <a:latin typeface="Arial"/>
            </a:endParaRPr>
          </a:p>
        </p:txBody>
      </p:sp>
      <p:sp>
        <p:nvSpPr>
          <p:cNvPr id="16" name="Rectangle 15">
            <a:extLst>
              <a:ext uri="{FF2B5EF4-FFF2-40B4-BE49-F238E27FC236}">
                <a16:creationId xmlns:a16="http://schemas.microsoft.com/office/drawing/2014/main" id="{7ACA7AEA-E2DA-421C-8B21-BD36D760BC85}"/>
              </a:ext>
            </a:extLst>
          </p:cNvPr>
          <p:cNvSpPr/>
          <p:nvPr/>
        </p:nvSpPr>
        <p:spPr>
          <a:xfrm>
            <a:off x="0" y="3827822"/>
            <a:ext cx="9143999" cy="7042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rtl="0"/>
            <a:r>
              <a:rPr lang="ru" sz="1500" dirty="0">
                <a:solidFill>
                  <a:schemeClr val="bg1"/>
                </a:solidFill>
              </a:rPr>
              <a:t>Мы будем развиваться в направлении от «доступ открыт» к «доступ должен соответствовать ожиданиям пользователей», и ожидания будут вынуждены отвечать требованиям Pokemon GO</a:t>
            </a:r>
          </a:p>
        </p:txBody>
      </p:sp>
    </p:spTree>
    <p:extLst>
      <p:ext uri="{BB962C8B-B14F-4D97-AF65-F5344CB8AC3E}">
        <p14:creationId xmlns:p14="http://schemas.microsoft.com/office/powerpoint/2010/main" val="219572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198834"/>
            <a:ext cx="8727681" cy="822722"/>
          </a:xfrm>
        </p:spPr>
        <p:txBody>
          <a:bodyPr rtlCol="0"/>
          <a:lstStyle/>
          <a:p>
            <a:pPr marL="171450" indent="3175">
              <a:spcBef>
                <a:spcPts val="500"/>
              </a:spcBef>
              <a:spcAft>
                <a:spcPts val="500"/>
              </a:spcAft>
              <a:buClr>
                <a:schemeClr val="bg2"/>
              </a:buClr>
            </a:pPr>
            <a:r>
              <a:rPr lang="ru" sz="1800" dirty="0"/>
              <a:t>Облачные вычисления </a:t>
            </a:r>
            <a:r>
              <a:rPr lang="ru-RU" sz="1800" dirty="0"/>
              <a:t>сейчас </a:t>
            </a:r>
            <a:r>
              <a:rPr lang="ru" sz="1800" dirty="0"/>
              <a:t>уменьшают до нескольких стоек то, что раньше было локальным центром обработки данных мощностью </a:t>
            </a:r>
            <a:r>
              <a:rPr lang="ru-RU" sz="1800" dirty="0"/>
              <a:t>сотни к</a:t>
            </a:r>
            <a:r>
              <a:rPr lang="ru" sz="1800" dirty="0"/>
              <a:t>Вт </a:t>
            </a:r>
          </a:p>
        </p:txBody>
      </p:sp>
      <p:sp>
        <p:nvSpPr>
          <p:cNvPr id="4" name="Rounded Rectangle 3"/>
          <p:cNvSpPr/>
          <p:nvPr/>
        </p:nvSpPr>
        <p:spPr bwMode="auto">
          <a:xfrm>
            <a:off x="316355" y="4376043"/>
            <a:ext cx="6694046" cy="643339"/>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vert="horz" wrap="square" lIns="480124" tIns="45718" rIns="68589" bIns="45718" numCol="1" rtlCol="0" anchor="t" anchorCtr="0" compatLnSpc="1">
            <a:prstTxWarp prst="textNoShape">
              <a:avLst/>
            </a:prstTxWarp>
          </a:bodyPr>
          <a:lstStyle/>
          <a:p>
            <a:pPr defTabSz="457181" rtl="0" fontAlgn="base">
              <a:spcBef>
                <a:spcPts val="500"/>
              </a:spcBef>
              <a:spcAft>
                <a:spcPct val="0"/>
              </a:spcAft>
              <a:buClr>
                <a:srgbClr val="000000"/>
              </a:buClr>
              <a:buSzPct val="100000"/>
            </a:pPr>
            <a:r>
              <a:rPr lang="ru" sz="1400" b="1" dirty="0">
                <a:solidFill>
                  <a:schemeClr val="bg1"/>
                </a:solidFill>
                <a:cs typeface="Arial" charset="0"/>
              </a:rPr>
              <a:t>Устойчивость и работоспособность «того, что осталось» следует рассматривать так же, как и </a:t>
            </a:r>
            <a:r>
              <a:rPr lang="ru-RU" sz="1400" b="1" dirty="0">
                <a:solidFill>
                  <a:schemeClr val="bg1"/>
                </a:solidFill>
                <a:cs typeface="Arial" charset="0"/>
              </a:rPr>
              <a:t>основной </a:t>
            </a:r>
            <a:r>
              <a:rPr lang="ru" sz="1400" b="1" dirty="0">
                <a:solidFill>
                  <a:schemeClr val="bg1"/>
                </a:solidFill>
                <a:cs typeface="Arial" charset="0"/>
              </a:rPr>
              <a:t>дата-центр</a:t>
            </a:r>
          </a:p>
        </p:txBody>
      </p:sp>
      <p:sp>
        <p:nvSpPr>
          <p:cNvPr id="8" name="Oval 7"/>
          <p:cNvSpPr/>
          <p:nvPr/>
        </p:nvSpPr>
        <p:spPr bwMode="auto">
          <a:xfrm>
            <a:off x="329545" y="2130880"/>
            <a:ext cx="609600" cy="760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algn="ctr" defTabSz="457181" rtl="0" fontAlgn="base">
              <a:spcBef>
                <a:spcPts val="500"/>
              </a:spcBef>
              <a:spcAft>
                <a:spcPct val="0"/>
              </a:spcAft>
              <a:buClr>
                <a:srgbClr val="000000"/>
              </a:buClr>
              <a:buSzPct val="100000"/>
            </a:pPr>
            <a:endParaRPr lang="en-US" sz="2000" i="1" dirty="0">
              <a:solidFill>
                <a:schemeClr val="bg1"/>
              </a:solidFill>
              <a:latin typeface="Arial" charset="0"/>
              <a:cs typeface="Arial" charset="0"/>
            </a:endParaRPr>
          </a:p>
        </p:txBody>
      </p:sp>
      <p:sp>
        <p:nvSpPr>
          <p:cNvPr id="9" name="Oval 8"/>
          <p:cNvSpPr/>
          <p:nvPr/>
        </p:nvSpPr>
        <p:spPr bwMode="auto">
          <a:xfrm>
            <a:off x="120534" y="4303827"/>
            <a:ext cx="609600" cy="8002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algn="ctr" defTabSz="457181" rtl="0" fontAlgn="base">
              <a:spcBef>
                <a:spcPts val="500"/>
              </a:spcBef>
              <a:spcAft>
                <a:spcPct val="0"/>
              </a:spcAft>
              <a:buClr>
                <a:srgbClr val="000000"/>
              </a:buClr>
              <a:buSzPct val="100000"/>
            </a:pPr>
            <a:endParaRPr lang="en-US" sz="2000" i="1" dirty="0">
              <a:solidFill>
                <a:schemeClr val="bg1"/>
              </a:solidFill>
              <a:latin typeface="Arial" charset="0"/>
              <a:cs typeface="Arial" charset="0"/>
            </a:endParaRPr>
          </a:p>
        </p:txBody>
      </p:sp>
      <p:pic>
        <p:nvPicPr>
          <p:cNvPr id="11" name="Picture 7"/>
          <p:cNvPicPr>
            <a:picLocks noChangeAspect="1" noChangeArrowheads="1"/>
          </p:cNvPicPr>
          <p:nvPr/>
        </p:nvPicPr>
        <p:blipFill>
          <a:blip r:embed="rId3" cstate="print"/>
          <a:srcRect/>
          <a:stretch>
            <a:fillRect/>
          </a:stretch>
        </p:blipFill>
        <p:spPr bwMode="auto">
          <a:xfrm>
            <a:off x="53045" y="4492586"/>
            <a:ext cx="609600" cy="386106"/>
          </a:xfrm>
          <a:prstGeom prst="rect">
            <a:avLst/>
          </a:prstGeom>
          <a:solidFill>
            <a:schemeClr val="tx2"/>
          </a:solidFill>
          <a:ln w="9525">
            <a:noFill/>
            <a:miter lim="800000"/>
            <a:headEnd/>
            <a:tailEnd/>
          </a:ln>
        </p:spPr>
      </p:pic>
      <p:sp>
        <p:nvSpPr>
          <p:cNvPr id="3" name="Down Arrow 2"/>
          <p:cNvSpPr/>
          <p:nvPr/>
        </p:nvSpPr>
        <p:spPr>
          <a:xfrm rot="16200000">
            <a:off x="4242777" y="1590462"/>
            <a:ext cx="465513" cy="1010306"/>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14" name="Picture 13"/>
          <p:cNvPicPr>
            <a:picLocks noChangeAspect="1"/>
          </p:cNvPicPr>
          <p:nvPr/>
        </p:nvPicPr>
        <p:blipFill>
          <a:blip r:embed="rId4"/>
          <a:stretch>
            <a:fillRect/>
          </a:stretch>
        </p:blipFill>
        <p:spPr>
          <a:xfrm>
            <a:off x="5134656" y="1382715"/>
            <a:ext cx="2157049" cy="1464084"/>
          </a:xfrm>
          <a:prstGeom prst="rect">
            <a:avLst/>
          </a:prstGeom>
        </p:spPr>
      </p:pic>
      <p:pic>
        <p:nvPicPr>
          <p:cNvPr id="21" name="Picture 20"/>
          <p:cNvPicPr>
            <a:picLocks noChangeAspect="1"/>
          </p:cNvPicPr>
          <p:nvPr/>
        </p:nvPicPr>
        <p:blipFill>
          <a:blip r:embed="rId5" cstate="print"/>
          <a:stretch>
            <a:fillRect/>
          </a:stretch>
        </p:blipFill>
        <p:spPr>
          <a:xfrm>
            <a:off x="7010400" y="2771578"/>
            <a:ext cx="1933309" cy="1641921"/>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8145" y="1118602"/>
            <a:ext cx="3258266" cy="2173238"/>
          </a:xfrm>
          <a:prstGeom prst="rect">
            <a:avLst/>
          </a:prstGeom>
        </p:spPr>
      </p:pic>
      <p:sp>
        <p:nvSpPr>
          <p:cNvPr id="17" name="TextBox 16"/>
          <p:cNvSpPr txBox="1"/>
          <p:nvPr/>
        </p:nvSpPr>
        <p:spPr>
          <a:xfrm>
            <a:off x="7528928" y="2058474"/>
            <a:ext cx="1210492" cy="615553"/>
          </a:xfrm>
          <a:prstGeom prst="rect">
            <a:avLst/>
          </a:prstGeom>
          <a:noFill/>
        </p:spPr>
        <p:txBody>
          <a:bodyPr wrap="square" rtlCol="0">
            <a:spAutoFit/>
          </a:bodyPr>
          <a:lstStyle/>
          <a:p>
            <a:pPr rtl="0"/>
            <a:r>
              <a:rPr lang="ru" sz="1700" dirty="0">
                <a:solidFill>
                  <a:schemeClr val="tx2"/>
                </a:solidFill>
              </a:rPr>
              <a:t>или даже...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123104" y="1184998"/>
            <a:ext cx="6467475" cy="2990850"/>
          </a:xfrm>
          <a:prstGeom prst="rect">
            <a:avLst/>
          </a:prstGeom>
          <a:noFill/>
          <a:ln w="9525">
            <a:noFill/>
            <a:miter lim="800000"/>
            <a:headEnd/>
            <a:tailEnd/>
          </a:ln>
        </p:spPr>
      </p:pic>
      <p:sp>
        <p:nvSpPr>
          <p:cNvPr id="2" name="Slide Number Placeholder 1"/>
          <p:cNvSpPr>
            <a:spLocks noGrp="1"/>
          </p:cNvSpPr>
          <p:nvPr>
            <p:ph type="sldNum" sz="quarter" idx="4"/>
          </p:nvPr>
        </p:nvSpPr>
        <p:spPr>
          <a:xfrm>
            <a:off x="2601865" y="4883033"/>
            <a:ext cx="525690" cy="92333"/>
          </a:xfrm>
        </p:spPr>
        <p:txBody>
          <a:bodyPr rtlCol="0"/>
          <a:lstStyle/>
          <a:p>
            <a:pPr rtl="0"/>
            <a:r>
              <a:rPr lang="ru" dirty="0"/>
              <a:t>Стр. </a:t>
            </a:r>
            <a:fld id="{5A9C12DC-491F-9444-86A2-13AC5C62A2FC}" type="slidenum">
              <a:rPr lang="en-US" smtClean="0"/>
              <a:pPr rtl="0"/>
              <a:t>9</a:t>
            </a:fld>
            <a:endParaRPr lang="en-US" dirty="0"/>
          </a:p>
        </p:txBody>
      </p:sp>
      <p:sp>
        <p:nvSpPr>
          <p:cNvPr id="3" name="Footer Placeholder 2"/>
          <p:cNvSpPr>
            <a:spLocks noGrp="1"/>
          </p:cNvSpPr>
          <p:nvPr>
            <p:ph type="ftr" sz="quarter" idx="3"/>
          </p:nvPr>
        </p:nvSpPr>
        <p:spPr>
          <a:xfrm>
            <a:off x="252412" y="4879757"/>
            <a:ext cx="2999745" cy="92333"/>
          </a:xfrm>
        </p:spPr>
        <p:txBody>
          <a:bodyPr rtlCol="0"/>
          <a:lstStyle/>
          <a:p>
            <a:pPr rtl="0"/>
            <a:r>
              <a:rPr lang="ru" dirty="0"/>
              <a:t>Конфиденциальная собственность компании Schneider Electric |</a:t>
            </a:r>
            <a:endParaRPr lang="en-US" dirty="0"/>
          </a:p>
        </p:txBody>
      </p:sp>
      <p:sp>
        <p:nvSpPr>
          <p:cNvPr id="5" name="Text Placeholder 4"/>
          <p:cNvSpPr>
            <a:spLocks noGrp="1"/>
          </p:cNvSpPr>
          <p:nvPr>
            <p:ph type="body" sz="quarter" idx="32"/>
          </p:nvPr>
        </p:nvSpPr>
        <p:spPr>
          <a:xfrm>
            <a:off x="5884007" y="1188541"/>
            <a:ext cx="3236559" cy="1063797"/>
          </a:xfrm>
        </p:spPr>
        <p:txBody>
          <a:bodyPr rtlCol="0"/>
          <a:lstStyle/>
          <a:p>
            <a:pPr marL="0" indent="0" rtl="0"/>
            <a:r>
              <a:rPr lang="ru" sz="1600" dirty="0">
                <a:solidFill>
                  <a:srgbClr val="B10043"/>
                </a:solidFill>
              </a:rPr>
              <a:t>Если посмотреть на время простоев, влияние на бизнес становится все более очевидным</a:t>
            </a:r>
          </a:p>
        </p:txBody>
      </p:sp>
      <p:sp>
        <p:nvSpPr>
          <p:cNvPr id="8" name="Rectangle 7"/>
          <p:cNvSpPr/>
          <p:nvPr/>
        </p:nvSpPr>
        <p:spPr>
          <a:xfrm>
            <a:off x="252413" y="4240601"/>
            <a:ext cx="8342555" cy="246221"/>
          </a:xfrm>
          <a:prstGeom prst="rect">
            <a:avLst/>
          </a:prstGeom>
        </p:spPr>
        <p:txBody>
          <a:bodyPr wrap="square" rtlCol="0">
            <a:spAutoFit/>
          </a:bodyPr>
          <a:lstStyle/>
          <a:p>
            <a:pPr rtl="0"/>
            <a:r>
              <a:rPr lang="ru" sz="1000">
                <a:solidFill>
                  <a:srgbClr val="0070C0"/>
                </a:solidFill>
              </a:rPr>
              <a:t>Источник: http://www.nexdatacenter.com/blog/data-center/types-and-tiers-of-data-centers/</a:t>
            </a:r>
          </a:p>
        </p:txBody>
      </p:sp>
      <p:sp>
        <p:nvSpPr>
          <p:cNvPr id="9" name="Rounded Rectangle 8"/>
          <p:cNvSpPr/>
          <p:nvPr/>
        </p:nvSpPr>
        <p:spPr>
          <a:xfrm>
            <a:off x="6809609" y="3530680"/>
            <a:ext cx="2205318" cy="258183"/>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25 минут простоя</a:t>
            </a:r>
          </a:p>
        </p:txBody>
      </p:sp>
      <p:sp>
        <p:nvSpPr>
          <p:cNvPr id="10" name="Right Arrow 9"/>
          <p:cNvSpPr/>
          <p:nvPr/>
        </p:nvSpPr>
        <p:spPr>
          <a:xfrm>
            <a:off x="6016586" y="3552199"/>
            <a:ext cx="527124" cy="24742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1" name="Rounded Rectangle 10"/>
          <p:cNvSpPr/>
          <p:nvPr/>
        </p:nvSpPr>
        <p:spPr>
          <a:xfrm>
            <a:off x="6811397" y="3059116"/>
            <a:ext cx="2205318" cy="258183"/>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1,6 часа простоя</a:t>
            </a:r>
          </a:p>
        </p:txBody>
      </p:sp>
      <p:sp>
        <p:nvSpPr>
          <p:cNvPr id="12" name="Right Arrow 11"/>
          <p:cNvSpPr/>
          <p:nvPr/>
        </p:nvSpPr>
        <p:spPr>
          <a:xfrm>
            <a:off x="6018374" y="3080635"/>
            <a:ext cx="527124" cy="24742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3" name="Rounded Rectangle 12"/>
          <p:cNvSpPr/>
          <p:nvPr/>
        </p:nvSpPr>
        <p:spPr>
          <a:xfrm>
            <a:off x="6811397" y="2575006"/>
            <a:ext cx="2205318" cy="258183"/>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22,7 часов простоя</a:t>
            </a:r>
          </a:p>
        </p:txBody>
      </p:sp>
      <p:sp>
        <p:nvSpPr>
          <p:cNvPr id="14" name="Right Arrow 13"/>
          <p:cNvSpPr/>
          <p:nvPr/>
        </p:nvSpPr>
        <p:spPr>
          <a:xfrm>
            <a:off x="6018374" y="2596525"/>
            <a:ext cx="527124" cy="24742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5" name="Rounded Rectangle 14"/>
          <p:cNvSpPr/>
          <p:nvPr/>
        </p:nvSpPr>
        <p:spPr>
          <a:xfrm>
            <a:off x="6811397" y="2133928"/>
            <a:ext cx="2205318" cy="258183"/>
          </a:xfrm>
          <a:prstGeom prst="roundRect">
            <a:avLst/>
          </a:prstGeom>
          <a:solidFill>
            <a:srgbClr val="B10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28,8 часов простоя</a:t>
            </a:r>
          </a:p>
        </p:txBody>
      </p:sp>
      <p:sp>
        <p:nvSpPr>
          <p:cNvPr id="16" name="Right Arrow 15"/>
          <p:cNvSpPr/>
          <p:nvPr/>
        </p:nvSpPr>
        <p:spPr>
          <a:xfrm>
            <a:off x="6018374" y="2155447"/>
            <a:ext cx="527124" cy="24742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 name="Rectangle 3"/>
          <p:cNvSpPr/>
          <p:nvPr/>
        </p:nvSpPr>
        <p:spPr>
          <a:xfrm>
            <a:off x="3373569" y="2006931"/>
            <a:ext cx="2404800" cy="17926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17" name="Rounded Rectangle 16"/>
          <p:cNvSpPr/>
          <p:nvPr/>
        </p:nvSpPr>
        <p:spPr>
          <a:xfrm>
            <a:off x="3434401" y="3531608"/>
            <a:ext cx="2205318" cy="25818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Доступность 99,995 %</a:t>
            </a:r>
          </a:p>
        </p:txBody>
      </p:sp>
      <p:sp>
        <p:nvSpPr>
          <p:cNvPr id="18" name="Rounded Rectangle 17"/>
          <p:cNvSpPr/>
          <p:nvPr/>
        </p:nvSpPr>
        <p:spPr>
          <a:xfrm>
            <a:off x="3436189" y="3060044"/>
            <a:ext cx="2205318" cy="25818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Доступность 99,98 %</a:t>
            </a:r>
          </a:p>
        </p:txBody>
      </p:sp>
      <p:sp>
        <p:nvSpPr>
          <p:cNvPr id="19" name="Rounded Rectangle 18"/>
          <p:cNvSpPr/>
          <p:nvPr/>
        </p:nvSpPr>
        <p:spPr>
          <a:xfrm>
            <a:off x="3436189" y="2575934"/>
            <a:ext cx="2205318" cy="25818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Доступность 99,74 %</a:t>
            </a:r>
          </a:p>
        </p:txBody>
      </p:sp>
      <p:sp>
        <p:nvSpPr>
          <p:cNvPr id="20" name="Rounded Rectangle 19"/>
          <p:cNvSpPr/>
          <p:nvPr/>
        </p:nvSpPr>
        <p:spPr>
          <a:xfrm>
            <a:off x="3436189" y="2134856"/>
            <a:ext cx="2205318" cy="25818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 sz="1100" dirty="0"/>
              <a:t>Доступность 99,67 %</a:t>
            </a:r>
          </a:p>
        </p:txBody>
      </p:sp>
      <p:sp>
        <p:nvSpPr>
          <p:cNvPr id="21" name="Text Placeholder 4"/>
          <p:cNvSpPr>
            <a:spLocks noGrp="1"/>
          </p:cNvSpPr>
          <p:nvPr>
            <p:ph type="body" sz="quarter" idx="32"/>
          </p:nvPr>
        </p:nvSpPr>
        <p:spPr>
          <a:xfrm>
            <a:off x="123104" y="230187"/>
            <a:ext cx="9478096" cy="369332"/>
          </a:xfrm>
        </p:spPr>
        <p:txBody>
          <a:bodyPr rtlCol="0"/>
          <a:lstStyle/>
          <a:p>
            <a:pPr marL="0" indent="0" rtl="0"/>
            <a:r>
              <a:rPr lang="ru" sz="1800" dirty="0"/>
              <a:t>Современные представления о доступности фокусиру</a:t>
            </a:r>
            <a:r>
              <a:rPr lang="ru-RU" sz="1800" dirty="0"/>
              <a:t>ю</a:t>
            </a:r>
            <a:r>
              <a:rPr lang="ru" sz="1800" dirty="0"/>
              <a:t>тся на отдельных объектах</a:t>
            </a:r>
          </a:p>
        </p:txBody>
      </p:sp>
      <p:sp>
        <p:nvSpPr>
          <p:cNvPr id="6" name="TextBox 5"/>
          <p:cNvSpPr txBox="1"/>
          <p:nvPr/>
        </p:nvSpPr>
        <p:spPr>
          <a:xfrm>
            <a:off x="1690770" y="1184998"/>
            <a:ext cx="3519577" cy="369332"/>
          </a:xfrm>
          <a:prstGeom prst="rect">
            <a:avLst/>
          </a:prstGeom>
          <a:solidFill>
            <a:schemeClr val="bg1"/>
          </a:solidFill>
          <a:ln>
            <a:solidFill>
              <a:schemeClr val="bg1"/>
            </a:solidFill>
          </a:ln>
        </p:spPr>
        <p:txBody>
          <a:bodyPr wrap="square" rtlCol="0">
            <a:spAutoFit/>
          </a:bodyPr>
          <a:lstStyle/>
          <a:p>
            <a:r>
              <a:rPr lang="ru-RU" b="1" dirty="0"/>
              <a:t>Классификация дата-центра</a:t>
            </a:r>
          </a:p>
        </p:txBody>
      </p:sp>
    </p:spTree>
    <p:extLst>
      <p:ext uri="{BB962C8B-B14F-4D97-AF65-F5344CB8AC3E}">
        <p14:creationId xmlns:p14="http://schemas.microsoft.com/office/powerpoint/2010/main" val="1767429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3.xml><?xml version="1.0" encoding="utf-8"?>
<a:theme xmlns:a="http://schemas.openxmlformats.org/drawingml/2006/main" name="6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1829</Words>
  <Application>Microsoft Office PowerPoint</Application>
  <PresentationFormat>On-screen Show (16:9)</PresentationFormat>
  <Paragraphs>223</Paragraphs>
  <Slides>16</Slides>
  <Notes>16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9" baseType="lpstr">
      <vt:lpstr>Arial Unicode MS</vt:lpstr>
      <vt:lpstr>MS PGothic</vt:lpstr>
      <vt:lpstr>Arial</vt:lpstr>
      <vt:lpstr>Calibri</vt:lpstr>
      <vt:lpstr>Lucida Grande</vt:lpstr>
      <vt:lpstr>Symbol</vt:lpstr>
      <vt:lpstr>Times New Roman</vt:lpstr>
      <vt:lpstr>Verdana</vt:lpstr>
      <vt:lpstr>汉仪中圆简</vt:lpstr>
      <vt:lpstr>Blank</vt:lpstr>
      <vt:lpstr>Schneider Text Slides</vt:lpstr>
      <vt:lpstr>6_Schneider Text Slides</vt:lpstr>
      <vt:lpstr>think-cell Slide</vt:lpstr>
      <vt:lpstr>PowerPoint Presentation</vt:lpstr>
      <vt:lpstr>Крупные поставщики облачных услуг переходят в гибридную среду</vt:lpstr>
      <vt:lpstr>PowerPoint Presentation</vt:lpstr>
      <vt:lpstr>PowerPoint Presentation</vt:lpstr>
      <vt:lpstr>Лучшие существующие практики, применяемые в централизованных и региональных центрах обработки данных...</vt:lpstr>
      <vt:lpstr>PowerPoint Presentation</vt:lpstr>
      <vt:lpstr>PowerPoint Presentation</vt:lpstr>
      <vt:lpstr>Облачные вычисления сейчас уменьшают до нескольких стоек то, что раньше было локальным центром обработки данных мощностью сотни кВт </vt:lpstr>
      <vt:lpstr>PowerPoint Presentation</vt:lpstr>
      <vt:lpstr>PowerPoint Presentation</vt:lpstr>
      <vt:lpstr>PowerPoint Presentation</vt:lpstr>
      <vt:lpstr>PowerPoint Presentation</vt:lpstr>
      <vt:lpstr>PowerPoint Presentation</vt:lpstr>
      <vt:lpstr>Пример микро-ЦОДа в корпусе SmartBunker CX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2016-08-04T14:10:59Z</dcterms:created>
  <dcterms:modified xsi:type="dcterms:W3CDTF">2018-04-23T23:07:22Z</dcterms:modified>
</cp:coreProperties>
</file>